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oleObject"/>
  <Default Extension="vml" ContentType="application/vnd.openxmlformats-officedocument.vmlDrawin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8" r:id="rId3"/>
    <p:sldId id="260" r:id="rId4"/>
    <p:sldId id="261" r:id="rId5"/>
    <p:sldId id="264" r:id="rId6"/>
    <p:sldId id="265" r:id="rId7"/>
    <p:sldId id="263" r:id="rId8"/>
    <p:sldId id="267" r:id="rId9"/>
    <p:sldId id="268" r:id="rId10"/>
    <p:sldId id="269" r:id="rId11"/>
    <p:sldId id="273" r:id="rId12"/>
    <p:sldId id="272" r:id="rId13"/>
    <p:sldId id="274" r:id="rId14"/>
    <p:sldId id="275" r:id="rId15"/>
    <p:sldId id="276" r:id="rId16"/>
    <p:sldId id="277" r:id="rId17"/>
    <p:sldId id="279" r:id="rId18"/>
    <p:sldId id="281" r:id="rId19"/>
    <p:sldId id="283" r:id="rId20"/>
    <p:sldId id="284" r:id="rId21"/>
    <p:sldId id="285" r:id="rId22"/>
    <p:sldId id="286" r:id="rId23"/>
    <p:sldId id="287" r:id="rId24"/>
    <p:sldId id="288" r:id="rId2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CC"/>
    <a:srgbClr val="1B7F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3"/>
    <p:restoredTop sz="80802" autoAdjust="0"/>
  </p:normalViewPr>
  <p:slideViewPr>
    <p:cSldViewPr>
      <p:cViewPr varScale="1">
        <p:scale>
          <a:sx n="47" d="100"/>
          <a:sy n="47" d="100"/>
        </p:scale>
        <p:origin x="1328"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66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788074D-0CC8-104F-9F1C-EDC41B400E25}"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5185BF3-A30C-1C41-8CF2-CFB32CCBC89B}" type="slidenum">
              <a:rPr lang="en-US" altLang="en-US"/>
              <a:pPr eaLnBrk="1" hangingPunct="1"/>
              <a:t>7</a:t>
            </a:fld>
            <a:endParaRPr lang="en-US" alt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t>Roman Catholic Church Hierarchy</a:t>
            </a:r>
          </a:p>
          <a:p>
            <a:pPr eaLnBrk="1" hangingPunct="1"/>
            <a:r>
              <a:rPr lang="en-US" altLang="en-US"/>
              <a:t>The Catholic clergy is organized in a strict, sometimes overlapping hierarchy:</a:t>
            </a:r>
            <a:endParaRPr lang="en-US" altLang="en-US" b="1"/>
          </a:p>
          <a:p>
            <a:pPr eaLnBrk="1" hangingPunct="1"/>
            <a:r>
              <a:rPr lang="en-US" altLang="en-US" b="1"/>
              <a:t>Pope:</a:t>
            </a:r>
            <a:r>
              <a:rPr lang="en-US" altLang="en-US"/>
              <a:t> Head of the church, he is based at the Vatican. The pope is infallible in defining matters of faith and morals.</a:t>
            </a:r>
            <a:endParaRPr lang="en-US" altLang="en-US" b="1"/>
          </a:p>
          <a:p>
            <a:pPr eaLnBrk="1" hangingPunct="1"/>
            <a:r>
              <a:rPr lang="en-US" altLang="en-US" b="1"/>
              <a:t>Cardinal:</a:t>
            </a:r>
            <a:r>
              <a:rPr lang="en-US" altLang="en-US"/>
              <a:t> Appointed by the pope, 178 cardinals worldwide, including 13 in the U.S., make up the College of Cardinals. As a body, it advises the pope and, on his death, elects a new pope.</a:t>
            </a:r>
            <a:endParaRPr lang="en-US" altLang="en-US" b="1"/>
          </a:p>
          <a:p>
            <a:pPr eaLnBrk="1" hangingPunct="1"/>
            <a:r>
              <a:rPr lang="en-US" altLang="en-US" b="1"/>
              <a:t>Archbishop:</a:t>
            </a:r>
            <a:r>
              <a:rPr lang="en-US" altLang="en-US"/>
              <a:t> An archbishop is a bishop of a main or metropolitan diocese, also called an archdiocese. A cardinal can concurrently hold the title. The U.S. has 45 archbishops.</a:t>
            </a:r>
            <a:endParaRPr lang="en-US" altLang="en-US" b="1"/>
          </a:p>
          <a:p>
            <a:pPr eaLnBrk="1" hangingPunct="1"/>
            <a:r>
              <a:rPr lang="en-US" altLang="en-US" b="1"/>
              <a:t>Bishop:</a:t>
            </a:r>
            <a:r>
              <a:rPr lang="en-US" altLang="en-US"/>
              <a:t> A bishop, like a priest, is ordained to this station. He is a teacher of church doctrine, a priest of sacred worship, and a minister of church government. The U.S. has 290 active bishops, 194 head dioceses.</a:t>
            </a:r>
            <a:endParaRPr lang="en-US" altLang="en-US" b="1"/>
          </a:p>
          <a:p>
            <a:pPr eaLnBrk="1" hangingPunct="1"/>
            <a:r>
              <a:rPr lang="en-US" altLang="en-US" b="1"/>
              <a:t>Priest:</a:t>
            </a:r>
            <a:r>
              <a:rPr lang="en-US" altLang="en-US"/>
              <a:t> An ordained minister who can administer most of the sacraments, including the Eucharist, baptism, and marriage. He can be with a particular religious order or committed to serving a congregation.</a:t>
            </a:r>
            <a:endParaRPr lang="en-US" altLang="en-US" b="1"/>
          </a:p>
          <a:p>
            <a:pPr eaLnBrk="1" hangingPunct="1"/>
            <a:r>
              <a:rPr lang="en-US" altLang="en-US" b="1"/>
              <a:t>Deacon:</a:t>
            </a:r>
            <a:r>
              <a:rPr lang="en-US" altLang="en-US"/>
              <a:t> A transitional deacon is a seminarian studying for the priesthood. A permanent deacon can be married and assists a priest by performing some of the sacraments.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571D461-B0D2-0943-8152-DA74B6A58AAC}" type="slidenum">
              <a:rPr lang="en-US" altLang="en-US"/>
              <a:pPr/>
              <a:t>‹#›</a:t>
            </a:fld>
            <a:endParaRPr lang="en-US" altLang="en-US"/>
          </a:p>
        </p:txBody>
      </p:sp>
    </p:spTree>
    <p:extLst>
      <p:ext uri="{BB962C8B-B14F-4D97-AF65-F5344CB8AC3E}">
        <p14:creationId xmlns:p14="http://schemas.microsoft.com/office/powerpoint/2010/main" val="1703192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6DE9A24-F1D1-FA41-8601-66BAE14B3FFD}" type="slidenum">
              <a:rPr lang="en-US" altLang="en-US"/>
              <a:pPr/>
              <a:t>‹#›</a:t>
            </a:fld>
            <a:endParaRPr lang="en-US" altLang="en-US"/>
          </a:p>
        </p:txBody>
      </p:sp>
    </p:spTree>
    <p:extLst>
      <p:ext uri="{BB962C8B-B14F-4D97-AF65-F5344CB8AC3E}">
        <p14:creationId xmlns:p14="http://schemas.microsoft.com/office/powerpoint/2010/main" val="1495811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EDA5A96-7DFF-8747-8993-9CADF9406530}" type="slidenum">
              <a:rPr lang="en-US" altLang="en-US"/>
              <a:pPr/>
              <a:t>‹#›</a:t>
            </a:fld>
            <a:endParaRPr lang="en-US" altLang="en-US"/>
          </a:p>
        </p:txBody>
      </p:sp>
    </p:spTree>
    <p:extLst>
      <p:ext uri="{BB962C8B-B14F-4D97-AF65-F5344CB8AC3E}">
        <p14:creationId xmlns:p14="http://schemas.microsoft.com/office/powerpoint/2010/main" val="1652190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221FEB1-52F8-4346-97B1-6CA71D141A9B}" type="slidenum">
              <a:rPr lang="en-US" altLang="en-US"/>
              <a:pPr/>
              <a:t>‹#›</a:t>
            </a:fld>
            <a:endParaRPr lang="en-US" altLang="en-US"/>
          </a:p>
        </p:txBody>
      </p:sp>
    </p:spTree>
    <p:extLst>
      <p:ext uri="{BB962C8B-B14F-4D97-AF65-F5344CB8AC3E}">
        <p14:creationId xmlns:p14="http://schemas.microsoft.com/office/powerpoint/2010/main" val="1409522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504AFD6-6D8F-2049-8CBA-BB54D2413674}" type="slidenum">
              <a:rPr lang="en-US" altLang="en-US"/>
              <a:pPr/>
              <a:t>‹#›</a:t>
            </a:fld>
            <a:endParaRPr lang="en-US" altLang="en-US"/>
          </a:p>
        </p:txBody>
      </p:sp>
    </p:spTree>
    <p:extLst>
      <p:ext uri="{BB962C8B-B14F-4D97-AF65-F5344CB8AC3E}">
        <p14:creationId xmlns:p14="http://schemas.microsoft.com/office/powerpoint/2010/main" val="1752581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BFDA5CB-96FE-0042-95F1-AF0955BE5A38}" type="slidenum">
              <a:rPr lang="en-US" altLang="en-US"/>
              <a:pPr/>
              <a:t>‹#›</a:t>
            </a:fld>
            <a:endParaRPr lang="en-US" altLang="en-US"/>
          </a:p>
        </p:txBody>
      </p:sp>
    </p:spTree>
    <p:extLst>
      <p:ext uri="{BB962C8B-B14F-4D97-AF65-F5344CB8AC3E}">
        <p14:creationId xmlns:p14="http://schemas.microsoft.com/office/powerpoint/2010/main" val="750526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A49E20A-0431-5048-B18C-89A52E7A7B4C}" type="slidenum">
              <a:rPr lang="en-US" altLang="en-US"/>
              <a:pPr/>
              <a:t>‹#›</a:t>
            </a:fld>
            <a:endParaRPr lang="en-US" altLang="en-US"/>
          </a:p>
        </p:txBody>
      </p:sp>
    </p:spTree>
    <p:extLst>
      <p:ext uri="{BB962C8B-B14F-4D97-AF65-F5344CB8AC3E}">
        <p14:creationId xmlns:p14="http://schemas.microsoft.com/office/powerpoint/2010/main" val="1922619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8C2D488-2E77-AB47-B85D-04B28F671093}" type="slidenum">
              <a:rPr lang="en-US" altLang="en-US"/>
              <a:pPr/>
              <a:t>‹#›</a:t>
            </a:fld>
            <a:endParaRPr lang="en-US" altLang="en-US"/>
          </a:p>
        </p:txBody>
      </p:sp>
    </p:spTree>
    <p:extLst>
      <p:ext uri="{BB962C8B-B14F-4D97-AF65-F5344CB8AC3E}">
        <p14:creationId xmlns:p14="http://schemas.microsoft.com/office/powerpoint/2010/main" val="285668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E8DA835-0B12-3048-AD5A-1ADF80437602}" type="slidenum">
              <a:rPr lang="en-US" altLang="en-US"/>
              <a:pPr/>
              <a:t>‹#›</a:t>
            </a:fld>
            <a:endParaRPr lang="en-US" altLang="en-US"/>
          </a:p>
        </p:txBody>
      </p:sp>
    </p:spTree>
    <p:extLst>
      <p:ext uri="{BB962C8B-B14F-4D97-AF65-F5344CB8AC3E}">
        <p14:creationId xmlns:p14="http://schemas.microsoft.com/office/powerpoint/2010/main" val="1600494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69E4581-DD43-C24C-84BE-5A1E7A9244CC}" type="slidenum">
              <a:rPr lang="en-US" altLang="en-US"/>
              <a:pPr/>
              <a:t>‹#›</a:t>
            </a:fld>
            <a:endParaRPr lang="en-US" altLang="en-US"/>
          </a:p>
        </p:txBody>
      </p:sp>
    </p:spTree>
    <p:extLst>
      <p:ext uri="{BB962C8B-B14F-4D97-AF65-F5344CB8AC3E}">
        <p14:creationId xmlns:p14="http://schemas.microsoft.com/office/powerpoint/2010/main" val="135521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70846B5-3E58-854E-A35E-BE4C65A0737B}" type="slidenum">
              <a:rPr lang="en-US" altLang="en-US"/>
              <a:pPr/>
              <a:t>‹#›</a:t>
            </a:fld>
            <a:endParaRPr lang="en-US" altLang="en-US"/>
          </a:p>
        </p:txBody>
      </p:sp>
    </p:spTree>
    <p:extLst>
      <p:ext uri="{BB962C8B-B14F-4D97-AF65-F5344CB8AC3E}">
        <p14:creationId xmlns:p14="http://schemas.microsoft.com/office/powerpoint/2010/main" val="1370512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88B7B0F-12D3-8F41-9E29-8B0903DF3399}" type="slidenum">
              <a:rPr lang="en-US" altLang="en-US"/>
              <a:pPr/>
              <a:t>‹#›</a:t>
            </a:fld>
            <a:endParaRPr lang="en-US" altLang="en-US"/>
          </a:p>
        </p:txBody>
      </p:sp>
    </p:spTree>
    <p:extLst>
      <p:ext uri="{BB962C8B-B14F-4D97-AF65-F5344CB8AC3E}">
        <p14:creationId xmlns:p14="http://schemas.microsoft.com/office/powerpoint/2010/main" val="2906451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495AA5B-CA64-904C-B589-E79BEDB6DCB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6.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oleObject" Target="../embeddings/oleObject5.bin"/><Relationship Id="rId6" Type="http://schemas.openxmlformats.org/officeDocument/2006/relationships/image" Target="../media/image13.png"/><Relationship Id="rId7" Type="http://schemas.openxmlformats.org/officeDocument/2006/relationships/image" Target="../media/image16.jpeg"/><Relationship Id="rId8" Type="http://schemas.openxmlformats.org/officeDocument/2006/relationships/image" Target="../media/image17.jpeg"/><Relationship Id="rId1" Type="http://schemas.openxmlformats.org/officeDocument/2006/relationships/vmlDrawing" Target="../drawings/vmlDrawing4.vml"/><Relationship Id="rId2"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 Id="rId3"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png"/><Relationship Id="rId6" Type="http://schemas.openxmlformats.org/officeDocument/2006/relationships/oleObject" Target="../embeddings/oleObject6.bin"/><Relationship Id="rId7" Type="http://schemas.openxmlformats.org/officeDocument/2006/relationships/image" Target="../media/image23.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5" Type="http://schemas.openxmlformats.org/officeDocument/2006/relationships/image" Target="../media/image32.jpeg"/><Relationship Id="rId6"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4.png"/><Relationship Id="rId5" Type="http://schemas.openxmlformats.org/officeDocument/2006/relationships/oleObject" Target="../embeddings/oleObject3.bin"/><Relationship Id="rId6" Type="http://schemas.openxmlformats.org/officeDocument/2006/relationships/image" Target="../media/image5.png"/><Relationship Id="rId1" Type="http://schemas.openxmlformats.org/officeDocument/2006/relationships/vmlDrawing" Target="../drawings/vmlDrawing2.vml"/><Relationship Id="rId2"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en-US" altLang="en-US"/>
              <a:t>Restoration: A Historical Perspective</a:t>
            </a:r>
          </a:p>
        </p:txBody>
      </p:sp>
      <p:sp>
        <p:nvSpPr>
          <p:cNvPr id="7171" name="Rectangle 4"/>
          <p:cNvSpPr>
            <a:spLocks noGrp="1" noChangeArrowheads="1"/>
          </p:cNvSpPr>
          <p:nvPr>
            <p:ph type="subTitle" idx="1"/>
          </p:nvPr>
        </p:nvSpPr>
        <p:spPr/>
        <p:txBody>
          <a:body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76200"/>
            <a:ext cx="8001000" cy="1447800"/>
          </a:xfrm>
        </p:spPr>
        <p:txBody>
          <a:bodyPr/>
          <a:lstStyle/>
          <a:p>
            <a:pPr eaLnBrk="1" hangingPunct="1"/>
            <a:r>
              <a:rPr lang="en-US" altLang="en-US">
                <a:latin typeface="Tahoma" charset="0"/>
              </a:rPr>
              <a:t>The Age Of Enlightenment</a:t>
            </a:r>
            <a:br>
              <a:rPr lang="en-US" altLang="en-US">
                <a:latin typeface="Tahoma" charset="0"/>
              </a:rPr>
            </a:br>
            <a:r>
              <a:rPr lang="en-US" altLang="en-US">
                <a:latin typeface="Tahoma" charset="0"/>
              </a:rPr>
              <a:t>&amp; The Reformation</a:t>
            </a:r>
          </a:p>
        </p:txBody>
      </p:sp>
      <p:graphicFrame>
        <p:nvGraphicFramePr>
          <p:cNvPr id="17411" name="Object 3"/>
          <p:cNvGraphicFramePr>
            <a:graphicFrameLocks noChangeAspect="1"/>
          </p:cNvGraphicFramePr>
          <p:nvPr/>
        </p:nvGraphicFramePr>
        <p:xfrm>
          <a:off x="5562600" y="1676400"/>
          <a:ext cx="3121025" cy="4572000"/>
        </p:xfrm>
        <a:graphic>
          <a:graphicData uri="http://schemas.openxmlformats.org/presentationml/2006/ole">
            <mc:AlternateContent xmlns:mc="http://schemas.openxmlformats.org/markup-compatibility/2006">
              <mc:Choice xmlns:v="urn:schemas-microsoft-com:vml" Requires="v">
                <p:oleObj spid="_x0000_s3078" name="Image" r:id="rId3" imgW="3809524" imgH="5582429" progId="PSP7.Image">
                  <p:embed/>
                </p:oleObj>
              </mc:Choice>
              <mc:Fallback>
                <p:oleObj name="Image" r:id="rId3" imgW="3809524" imgH="5582429" progId="PSP7.Imag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676400"/>
                        <a:ext cx="31210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7412" name="Text Box 4"/>
          <p:cNvSpPr txBox="1">
            <a:spLocks noChangeArrowheads="1"/>
          </p:cNvSpPr>
          <p:nvPr/>
        </p:nvSpPr>
        <p:spPr bwMode="auto">
          <a:xfrm>
            <a:off x="381000" y="1600200"/>
            <a:ext cx="47244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3838" indent="-223838"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Bef>
                <a:spcPct val="20000"/>
              </a:spcBef>
              <a:buFontTx/>
              <a:buChar char="•"/>
            </a:pPr>
            <a:r>
              <a:rPr lang="en-US" altLang="en-US" sz="2400">
                <a:latin typeface="Tahoma" charset="0"/>
              </a:rPr>
              <a:t>John Wycliffe – 1329-1384, </a:t>
            </a:r>
            <a:br>
              <a:rPr lang="en-US" altLang="en-US" sz="2400">
                <a:latin typeface="Tahoma" charset="0"/>
              </a:rPr>
            </a:br>
            <a:r>
              <a:rPr lang="en-US" altLang="en-US" sz="2400">
                <a:latin typeface="Tahoma" charset="0"/>
              </a:rPr>
              <a:t>     English Reformer </a:t>
            </a:r>
          </a:p>
          <a:p>
            <a:pPr eaLnBrk="1" hangingPunct="1">
              <a:lnSpc>
                <a:spcPct val="90000"/>
              </a:lnSpc>
              <a:spcBef>
                <a:spcPct val="20000"/>
              </a:spcBef>
              <a:buFontTx/>
              <a:buChar char="•"/>
            </a:pPr>
            <a:r>
              <a:rPr lang="en-US" altLang="en-US" sz="2400">
                <a:latin typeface="Tahoma" charset="0"/>
              </a:rPr>
              <a:t>Jan Hus – 1373-1415, </a:t>
            </a:r>
            <a:br>
              <a:rPr lang="en-US" altLang="en-US" sz="2400">
                <a:latin typeface="Tahoma" charset="0"/>
              </a:rPr>
            </a:br>
            <a:r>
              <a:rPr lang="en-US" altLang="en-US" sz="2400">
                <a:latin typeface="Tahoma" charset="0"/>
              </a:rPr>
              <a:t>     Prague, Czechoslovakia</a:t>
            </a:r>
          </a:p>
          <a:p>
            <a:pPr eaLnBrk="1" hangingPunct="1">
              <a:lnSpc>
                <a:spcPct val="90000"/>
              </a:lnSpc>
              <a:spcBef>
                <a:spcPct val="20000"/>
              </a:spcBef>
              <a:buFontTx/>
              <a:buChar char="•"/>
            </a:pPr>
            <a:r>
              <a:rPr lang="en-US" altLang="en-US" sz="2400">
                <a:latin typeface="Tahoma" charset="0"/>
              </a:rPr>
              <a:t>Martin Luther – 1483-1546,    </a:t>
            </a:r>
            <a:br>
              <a:rPr lang="en-US" altLang="en-US" sz="2400">
                <a:latin typeface="Tahoma" charset="0"/>
              </a:rPr>
            </a:br>
            <a:r>
              <a:rPr lang="en-US" altLang="en-US" sz="2400">
                <a:latin typeface="Tahoma" charset="0"/>
              </a:rPr>
              <a:t>     Germany</a:t>
            </a:r>
          </a:p>
          <a:p>
            <a:pPr eaLnBrk="1" hangingPunct="1">
              <a:lnSpc>
                <a:spcPct val="90000"/>
              </a:lnSpc>
              <a:spcBef>
                <a:spcPct val="20000"/>
              </a:spcBef>
              <a:buFontTx/>
              <a:buChar char="•"/>
            </a:pPr>
            <a:r>
              <a:rPr lang="en-US" altLang="en-US" sz="2400">
                <a:latin typeface="Tahoma" charset="0"/>
              </a:rPr>
              <a:t>Girolamo Savonarola – </a:t>
            </a:r>
            <a:br>
              <a:rPr lang="en-US" altLang="en-US" sz="2400">
                <a:latin typeface="Tahoma" charset="0"/>
              </a:rPr>
            </a:br>
            <a:r>
              <a:rPr lang="en-US" altLang="en-US" sz="2400">
                <a:latin typeface="Tahoma" charset="0"/>
              </a:rPr>
              <a:t>     1452-1498, Florence, Italy</a:t>
            </a:r>
          </a:p>
          <a:p>
            <a:pPr eaLnBrk="1" hangingPunct="1">
              <a:lnSpc>
                <a:spcPct val="90000"/>
              </a:lnSpc>
              <a:spcBef>
                <a:spcPct val="20000"/>
              </a:spcBef>
              <a:buFontTx/>
              <a:buChar char="•"/>
            </a:pPr>
            <a:r>
              <a:rPr lang="en-US" altLang="en-US" sz="2400">
                <a:latin typeface="Tahoma" charset="0"/>
              </a:rPr>
              <a:t>William Tyndale – 1494-1536, </a:t>
            </a:r>
            <a:br>
              <a:rPr lang="en-US" altLang="en-US" sz="2400">
                <a:latin typeface="Tahoma" charset="0"/>
              </a:rPr>
            </a:br>
            <a:r>
              <a:rPr lang="en-US" altLang="en-US" sz="2400">
                <a:latin typeface="Tahoma" charset="0"/>
              </a:rPr>
              <a:t>     English Reformer</a:t>
            </a:r>
          </a:p>
          <a:p>
            <a:pPr eaLnBrk="1" hangingPunct="1">
              <a:lnSpc>
                <a:spcPct val="90000"/>
              </a:lnSpc>
              <a:spcBef>
                <a:spcPct val="20000"/>
              </a:spcBef>
              <a:buFontTx/>
              <a:buChar char="•"/>
            </a:pPr>
            <a:r>
              <a:rPr lang="en-US" altLang="en-US" sz="2400">
                <a:latin typeface="Tahoma" charset="0"/>
              </a:rPr>
              <a:t>Ulrich Zwingli – 1484-1531, </a:t>
            </a:r>
            <a:br>
              <a:rPr lang="en-US" altLang="en-US" sz="2400">
                <a:latin typeface="Tahoma" charset="0"/>
              </a:rPr>
            </a:br>
            <a:r>
              <a:rPr lang="en-US" altLang="en-US" sz="2400">
                <a:latin typeface="Tahoma" charset="0"/>
              </a:rPr>
              <a:t>     Geneva, Switzerland</a:t>
            </a:r>
          </a:p>
          <a:p>
            <a:pPr eaLnBrk="1" hangingPunct="1">
              <a:lnSpc>
                <a:spcPct val="90000"/>
              </a:lnSpc>
              <a:spcBef>
                <a:spcPct val="20000"/>
              </a:spcBef>
              <a:buFontTx/>
              <a:buChar char="•"/>
            </a:pPr>
            <a:r>
              <a:rPr lang="en-US" altLang="en-US" sz="2400">
                <a:latin typeface="Tahoma" charset="0"/>
              </a:rPr>
              <a:t>John Calvin – 1509-1564, </a:t>
            </a:r>
            <a:br>
              <a:rPr lang="en-US" altLang="en-US" sz="2400">
                <a:latin typeface="Tahoma" charset="0"/>
              </a:rPr>
            </a:br>
            <a:r>
              <a:rPr lang="en-US" altLang="en-US" sz="2400">
                <a:latin typeface="Tahoma" charset="0"/>
              </a:rPr>
              <a:t>     Another Swiss Reformer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2000"/>
                                        <p:tgtEl>
                                          <p:spTgt spid="17410"/>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17411"/>
                                        </p:tgtEl>
                                        <p:attrNameLst>
                                          <p:attrName>style.visibility</p:attrName>
                                        </p:attrNameLst>
                                      </p:cBhvr>
                                      <p:to>
                                        <p:strVal val="visible"/>
                                      </p:to>
                                    </p:set>
                                    <p:animEffect transition="in" filter="fade">
                                      <p:cBhvr>
                                        <p:cTn id="11" dur="2000"/>
                                        <p:tgtEl>
                                          <p:spTgt spid="17411"/>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7412"/>
                                        </p:tgtEl>
                                        <p:attrNameLst>
                                          <p:attrName>style.visibility</p:attrName>
                                        </p:attrNameLst>
                                      </p:cBhvr>
                                      <p:to>
                                        <p:strVal val="visible"/>
                                      </p:to>
                                    </p:set>
                                    <p:animEffect transition="in" filter="fade">
                                      <p:cBhvr>
                                        <p:cTn id="15" dur="20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174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cp_726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0"/>
            <a:ext cx="777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3"/>
          <p:cNvSpPr>
            <a:spLocks noGrp="1" noChangeArrowheads="1"/>
          </p:cNvSpPr>
          <p:nvPr>
            <p:ph type="ctrTitle"/>
          </p:nvPr>
        </p:nvSpPr>
        <p:spPr>
          <a:xfrm>
            <a:off x="838200" y="0"/>
            <a:ext cx="7772400" cy="1470025"/>
          </a:xfrm>
        </p:spPr>
        <p:txBody>
          <a:bodyPr/>
          <a:lstStyle/>
          <a:p>
            <a:pPr eaLnBrk="1" hangingPunct="1"/>
            <a:r>
              <a:rPr lang="en-US" altLang="en-US" sz="5400">
                <a:latin typeface="GothicE" charset="0"/>
              </a:rPr>
              <a:t>Tottlebank Church</a:t>
            </a:r>
          </a:p>
        </p:txBody>
      </p:sp>
      <p:sp>
        <p:nvSpPr>
          <p:cNvPr id="21508" name="Rectangle 4"/>
          <p:cNvSpPr>
            <a:spLocks noGrp="1" noChangeArrowheads="1"/>
          </p:cNvSpPr>
          <p:nvPr>
            <p:ph type="subTitle" idx="1"/>
          </p:nvPr>
        </p:nvSpPr>
        <p:spPr>
          <a:xfrm>
            <a:off x="1295400" y="1524000"/>
            <a:ext cx="7162800" cy="1752600"/>
          </a:xfrm>
        </p:spPr>
        <p:txBody>
          <a:bodyPr/>
          <a:lstStyle/>
          <a:p>
            <a:pPr eaLnBrk="1" hangingPunct="1">
              <a:lnSpc>
                <a:spcPct val="90000"/>
              </a:lnSpc>
              <a:spcBef>
                <a:spcPct val="15000"/>
              </a:spcBef>
            </a:pPr>
            <a:r>
              <a:rPr lang="en-US" altLang="en-US">
                <a:latin typeface="GothicE" charset="0"/>
              </a:rPr>
              <a:t>        A Church of Christ </a:t>
            </a:r>
          </a:p>
          <a:p>
            <a:pPr eaLnBrk="1" hangingPunct="1">
              <a:lnSpc>
                <a:spcPct val="90000"/>
              </a:lnSpc>
              <a:spcBef>
                <a:spcPct val="15000"/>
              </a:spcBef>
            </a:pPr>
            <a:r>
              <a:rPr lang="en-US" altLang="en-US">
                <a:latin typeface="GothicE" charset="0"/>
              </a:rPr>
              <a:t>-Early As 1669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fade">
                                      <p:cBhvr>
                                        <p:cTn id="7" dur="2000"/>
                                        <p:tgtEl>
                                          <p:spTgt spid="21507"/>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21506"/>
                                        </p:tgtEl>
                                        <p:attrNameLst>
                                          <p:attrName>style.visibility</p:attrName>
                                        </p:attrNameLst>
                                      </p:cBhvr>
                                      <p:to>
                                        <p:strVal val="visible"/>
                                      </p:to>
                                    </p:set>
                                    <p:animEffect transition="in" filter="fade">
                                      <p:cBhvr>
                                        <p:cTn id="11" dur="2000"/>
                                        <p:tgtEl>
                                          <p:spTgt spid="21506"/>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1508">
                                            <p:txEl>
                                              <p:pRg st="0" end="0"/>
                                            </p:txEl>
                                          </p:spTgt>
                                        </p:tgtEl>
                                        <p:attrNameLst>
                                          <p:attrName>style.visibility</p:attrName>
                                        </p:attrNameLst>
                                      </p:cBhvr>
                                      <p:to>
                                        <p:strVal val="visible"/>
                                      </p:to>
                                    </p:set>
                                    <p:animEffect transition="in" filter="fade">
                                      <p:cBhvr>
                                        <p:cTn id="15" dur="2000"/>
                                        <p:tgtEl>
                                          <p:spTgt spid="21508">
                                            <p:txEl>
                                              <p:pRg st="0" end="0"/>
                                            </p:txEl>
                                          </p:spTgt>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21508">
                                            <p:txEl>
                                              <p:pRg st="1" end="1"/>
                                            </p:txEl>
                                          </p:spTgt>
                                        </p:tgtEl>
                                        <p:attrNameLst>
                                          <p:attrName>style.visibility</p:attrName>
                                        </p:attrNameLst>
                                      </p:cBhvr>
                                      <p:to>
                                        <p:strVal val="visible"/>
                                      </p:to>
                                    </p:set>
                                    <p:animEffect transition="in" filter="fade">
                                      <p:cBhvr>
                                        <p:cTn id="19" dur="2000"/>
                                        <p:tgtEl>
                                          <p:spTgt spid="2150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P spid="2150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685800"/>
            <a:ext cx="3200400" cy="1905000"/>
          </a:xfrm>
        </p:spPr>
        <p:txBody>
          <a:bodyPr/>
          <a:lstStyle/>
          <a:p>
            <a:pPr eaLnBrk="1" hangingPunct="1"/>
            <a:r>
              <a:rPr lang="en-US" altLang="en-US" sz="2800">
                <a:latin typeface="Tahoma" charset="0"/>
              </a:rPr>
              <a:t>John</a:t>
            </a:r>
            <a:br>
              <a:rPr lang="en-US" altLang="en-US" sz="2800">
                <a:latin typeface="Tahoma" charset="0"/>
              </a:rPr>
            </a:br>
            <a:r>
              <a:rPr lang="en-US" altLang="en-US" sz="2800">
                <a:latin typeface="Tahoma" charset="0"/>
              </a:rPr>
              <a:t>Glas</a:t>
            </a:r>
            <a:br>
              <a:rPr lang="en-US" altLang="en-US" sz="2800">
                <a:latin typeface="Tahoma" charset="0"/>
              </a:rPr>
            </a:br>
            <a:r>
              <a:rPr lang="en-US" altLang="en-US" sz="2800">
                <a:latin typeface="Tahoma" charset="0"/>
              </a:rPr>
              <a:t>1695-1773</a:t>
            </a:r>
          </a:p>
        </p:txBody>
      </p:sp>
      <p:pic>
        <p:nvPicPr>
          <p:cNvPr id="20483" name="Picture 3" descr="John Gl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8" y="2352675"/>
            <a:ext cx="3300412"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4"/>
          <p:cNvSpPr>
            <a:spLocks noChangeArrowheads="1"/>
          </p:cNvSpPr>
          <p:nvPr/>
        </p:nvSpPr>
        <p:spPr bwMode="auto">
          <a:xfrm>
            <a:off x="4953000" y="762000"/>
            <a:ext cx="3429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800">
                <a:solidFill>
                  <a:schemeClr val="tx2"/>
                </a:solidFill>
                <a:latin typeface="Tahoma" charset="0"/>
              </a:rPr>
              <a:t>Robert</a:t>
            </a:r>
            <a:br>
              <a:rPr lang="en-US" altLang="en-US" sz="2800">
                <a:solidFill>
                  <a:schemeClr val="tx2"/>
                </a:solidFill>
                <a:latin typeface="Tahoma" charset="0"/>
              </a:rPr>
            </a:br>
            <a:r>
              <a:rPr lang="en-US" altLang="en-US" sz="2800">
                <a:solidFill>
                  <a:schemeClr val="tx2"/>
                </a:solidFill>
                <a:latin typeface="Tahoma" charset="0"/>
              </a:rPr>
              <a:t>Sandeman</a:t>
            </a:r>
            <a:br>
              <a:rPr lang="en-US" altLang="en-US" sz="2800">
                <a:solidFill>
                  <a:schemeClr val="tx2"/>
                </a:solidFill>
                <a:latin typeface="Tahoma" charset="0"/>
              </a:rPr>
            </a:br>
            <a:r>
              <a:rPr lang="en-US" altLang="en-US" sz="2800">
                <a:solidFill>
                  <a:schemeClr val="tx2"/>
                </a:solidFill>
                <a:latin typeface="Tahoma" charset="0"/>
              </a:rPr>
              <a:t>1718-1771</a:t>
            </a:r>
          </a:p>
        </p:txBody>
      </p:sp>
      <p:pic>
        <p:nvPicPr>
          <p:cNvPr id="20485" name="Picture 5" descr="sandeman"/>
          <p:cNvPicPr>
            <a:picLocks noChangeAspect="1" noChangeArrowheads="1"/>
          </p:cNvPicPr>
          <p:nvPr/>
        </p:nvPicPr>
        <p:blipFill>
          <a:blip r:embed="rId3">
            <a:extLst>
              <a:ext uri="{28A0092B-C50C-407E-A947-70E740481C1C}">
                <a14:useLocalDpi xmlns:a14="http://schemas.microsoft.com/office/drawing/2010/main" val="0"/>
              </a:ext>
            </a:extLst>
          </a:blip>
          <a:srcRect b="21210"/>
          <a:stretch>
            <a:fillRect/>
          </a:stretch>
        </p:blipFill>
        <p:spPr bwMode="auto">
          <a:xfrm>
            <a:off x="4953000" y="2438400"/>
            <a:ext cx="340836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 Box 6"/>
          <p:cNvSpPr txBox="1">
            <a:spLocks noChangeArrowheads="1"/>
          </p:cNvSpPr>
          <p:nvPr/>
        </p:nvSpPr>
        <p:spPr bwMode="auto">
          <a:xfrm>
            <a:off x="762000" y="0"/>
            <a:ext cx="6629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600"/>
              <a:t>Fathers Of Congregationalism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486"/>
                                        </p:tgtEl>
                                        <p:attrNameLst>
                                          <p:attrName>style.visibility</p:attrName>
                                        </p:attrNameLst>
                                      </p:cBhvr>
                                      <p:to>
                                        <p:strVal val="visible"/>
                                      </p:to>
                                    </p:set>
                                    <p:animEffect transition="in" filter="fade">
                                      <p:cBhvr>
                                        <p:cTn id="7" dur="2000"/>
                                        <p:tgtEl>
                                          <p:spTgt spid="2048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0482"/>
                                        </p:tgtEl>
                                        <p:attrNameLst>
                                          <p:attrName>style.visibility</p:attrName>
                                        </p:attrNameLst>
                                      </p:cBhvr>
                                      <p:to>
                                        <p:strVal val="visible"/>
                                      </p:to>
                                    </p:set>
                                    <p:animEffect transition="in" filter="fade">
                                      <p:cBhvr>
                                        <p:cTn id="11" dur="2000"/>
                                        <p:tgtEl>
                                          <p:spTgt spid="20482"/>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20483"/>
                                        </p:tgtEl>
                                        <p:attrNameLst>
                                          <p:attrName>style.visibility</p:attrName>
                                        </p:attrNameLst>
                                      </p:cBhvr>
                                      <p:to>
                                        <p:strVal val="visible"/>
                                      </p:to>
                                    </p:set>
                                    <p:animEffect transition="in" filter="fade">
                                      <p:cBhvr>
                                        <p:cTn id="15" dur="2000"/>
                                        <p:tgtEl>
                                          <p:spTgt spid="20483"/>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20484"/>
                                        </p:tgtEl>
                                        <p:attrNameLst>
                                          <p:attrName>style.visibility</p:attrName>
                                        </p:attrNameLst>
                                      </p:cBhvr>
                                      <p:to>
                                        <p:strVal val="visible"/>
                                      </p:to>
                                    </p:set>
                                    <p:animEffect transition="in" filter="fade">
                                      <p:cBhvr>
                                        <p:cTn id="19" dur="2000"/>
                                        <p:tgtEl>
                                          <p:spTgt spid="20484"/>
                                        </p:tgtEl>
                                      </p:cBhvr>
                                    </p:animEffect>
                                  </p:childTnLst>
                                </p:cTn>
                              </p:par>
                            </p:childTnLst>
                          </p:cTn>
                        </p:par>
                        <p:par>
                          <p:cTn id="20" fill="hold" nodeType="afterGroup">
                            <p:stCondLst>
                              <p:cond delay="8000"/>
                            </p:stCondLst>
                            <p:childTnLst>
                              <p:par>
                                <p:cTn id="21" presetID="10" presetClass="entr" presetSubtype="0" fill="hold" nodeType="afterEffect">
                                  <p:stCondLst>
                                    <p:cond delay="0"/>
                                  </p:stCondLst>
                                  <p:childTnLst>
                                    <p:set>
                                      <p:cBhvr>
                                        <p:cTn id="22" dur="1" fill="hold">
                                          <p:stCondLst>
                                            <p:cond delay="0"/>
                                          </p:stCondLst>
                                        </p:cTn>
                                        <p:tgtEl>
                                          <p:spTgt spid="20485"/>
                                        </p:tgtEl>
                                        <p:attrNameLst>
                                          <p:attrName>style.visibility</p:attrName>
                                        </p:attrNameLst>
                                      </p:cBhvr>
                                      <p:to>
                                        <p:strVal val="visible"/>
                                      </p:to>
                                    </p:set>
                                    <p:animEffect transition="in" filter="fade">
                                      <p:cBhvr>
                                        <p:cTn id="23" dur="20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20484" grpId="0"/>
      <p:bldP spid="2048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228600"/>
            <a:ext cx="7772400" cy="1143000"/>
          </a:xfrm>
        </p:spPr>
        <p:txBody>
          <a:bodyPr/>
          <a:lstStyle/>
          <a:p>
            <a:pPr eaLnBrk="1" hangingPunct="1"/>
            <a:r>
              <a:rPr lang="en-US" altLang="en-US">
                <a:latin typeface="Tahoma" charset="0"/>
              </a:rPr>
              <a:t>Robert &amp; James Haldane</a:t>
            </a:r>
          </a:p>
        </p:txBody>
      </p:sp>
      <p:grpSp>
        <p:nvGrpSpPr>
          <p:cNvPr id="2" name="Group 3"/>
          <p:cNvGrpSpPr>
            <a:grpSpLocks/>
          </p:cNvGrpSpPr>
          <p:nvPr/>
        </p:nvGrpSpPr>
        <p:grpSpPr bwMode="auto">
          <a:xfrm>
            <a:off x="381000" y="1524000"/>
            <a:ext cx="3419475" cy="5197475"/>
            <a:chOff x="240" y="960"/>
            <a:chExt cx="2154" cy="3274"/>
          </a:xfrm>
        </p:grpSpPr>
        <p:pic>
          <p:nvPicPr>
            <p:cNvPr id="16390" name="Picture 4" descr="haldane"/>
            <p:cNvPicPr>
              <a:picLocks noChangeAspect="1" noChangeArrowheads="1"/>
            </p:cNvPicPr>
            <p:nvPr/>
          </p:nvPicPr>
          <p:blipFill>
            <a:blip r:embed="rId2">
              <a:extLst>
                <a:ext uri="{28A0092B-C50C-407E-A947-70E740481C1C}">
                  <a14:useLocalDpi xmlns:a14="http://schemas.microsoft.com/office/drawing/2010/main" val="0"/>
                </a:ext>
              </a:extLst>
            </a:blip>
            <a:srcRect r="9267"/>
            <a:stretch>
              <a:fillRect/>
            </a:stretch>
          </p:blipFill>
          <p:spPr bwMode="auto">
            <a:xfrm>
              <a:off x="240" y="960"/>
              <a:ext cx="2154" cy="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 Box 5"/>
            <p:cNvSpPr txBox="1">
              <a:spLocks noChangeArrowheads="1"/>
            </p:cNvSpPr>
            <p:nvPr/>
          </p:nvSpPr>
          <p:spPr bwMode="auto">
            <a:xfrm>
              <a:off x="432" y="3792"/>
              <a:ext cx="1728"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000" b="1">
                  <a:latin typeface="Tahoma" charset="0"/>
                </a:rPr>
                <a:t>James Haldane</a:t>
              </a:r>
              <a:br>
                <a:rPr lang="en-US" altLang="en-US" sz="2000" b="1">
                  <a:latin typeface="Tahoma" charset="0"/>
                </a:rPr>
              </a:br>
              <a:r>
                <a:rPr lang="en-US" altLang="en-US" sz="2000" b="1">
                  <a:latin typeface="Tahoma" charset="0"/>
                </a:rPr>
                <a:t>1768-1851</a:t>
              </a:r>
            </a:p>
          </p:txBody>
        </p:sp>
      </p:grpSp>
      <p:sp>
        <p:nvSpPr>
          <p:cNvPr id="22534" name="Rectangle 6"/>
          <p:cNvSpPr>
            <a:spLocks noGrp="1" noChangeArrowheads="1"/>
          </p:cNvSpPr>
          <p:nvPr>
            <p:ph type="body" sz="half" idx="2"/>
          </p:nvPr>
        </p:nvSpPr>
        <p:spPr>
          <a:xfrm>
            <a:off x="4114800" y="1600200"/>
            <a:ext cx="4572000" cy="4525963"/>
          </a:xfrm>
        </p:spPr>
        <p:txBody>
          <a:bodyPr/>
          <a:lstStyle/>
          <a:p>
            <a:pPr eaLnBrk="1" hangingPunct="1"/>
            <a:r>
              <a:rPr lang="en-US" altLang="en-US" sz="2800"/>
              <a:t>Baptist Ministers Who Brought About Reform In The British Isles</a:t>
            </a:r>
          </a:p>
        </p:txBody>
      </p:sp>
      <p:pic>
        <p:nvPicPr>
          <p:cNvPr id="22535" name="Picture 7" descr="Airthrey Castle 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221038"/>
            <a:ext cx="5334000" cy="356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2000"/>
                                        <p:tgtEl>
                                          <p:spTgt spid="22530"/>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2534">
                                            <p:txEl>
                                              <p:pRg st="0" end="0"/>
                                            </p:txEl>
                                          </p:spTgt>
                                        </p:tgtEl>
                                        <p:attrNameLst>
                                          <p:attrName>style.visibility</p:attrName>
                                        </p:attrNameLst>
                                      </p:cBhvr>
                                      <p:to>
                                        <p:strVal val="visible"/>
                                      </p:to>
                                    </p:set>
                                    <p:animEffect transition="in" filter="fade">
                                      <p:cBhvr>
                                        <p:cTn id="15" dur="2000"/>
                                        <p:tgtEl>
                                          <p:spTgt spid="22534">
                                            <p:txEl>
                                              <p:pRg st="0" end="0"/>
                                            </p:txEl>
                                          </p:spTgt>
                                        </p:tgtEl>
                                      </p:cBhvr>
                                    </p:animEffect>
                                  </p:childTnLst>
                                </p:cTn>
                              </p:par>
                            </p:childTnLst>
                          </p:cTn>
                        </p:par>
                        <p:par>
                          <p:cTn id="16" fill="hold" nodeType="afterGroup">
                            <p:stCondLst>
                              <p:cond delay="6000"/>
                            </p:stCondLst>
                            <p:childTnLst>
                              <p:par>
                                <p:cTn id="17" presetID="10" presetClass="entr" presetSubtype="0" fill="hold" nodeType="afterEffect">
                                  <p:stCondLst>
                                    <p:cond delay="0"/>
                                  </p:stCondLst>
                                  <p:childTnLst>
                                    <p:set>
                                      <p:cBhvr>
                                        <p:cTn id="18" dur="1" fill="hold">
                                          <p:stCondLst>
                                            <p:cond delay="0"/>
                                          </p:stCondLst>
                                        </p:cTn>
                                        <p:tgtEl>
                                          <p:spTgt spid="22535"/>
                                        </p:tgtEl>
                                        <p:attrNameLst>
                                          <p:attrName>style.visibility</p:attrName>
                                        </p:attrNameLst>
                                      </p:cBhvr>
                                      <p:to>
                                        <p:strVal val="visible"/>
                                      </p:to>
                                    </p:set>
                                    <p:animEffect transition="in" filter="fade">
                                      <p:cBhvr>
                                        <p:cTn id="19" dur="2000"/>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2253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kirkby02"/>
          <p:cNvPicPr>
            <a:picLocks noChangeAspect="1" noChangeArrowheads="1"/>
          </p:cNvPicPr>
          <p:nvPr/>
        </p:nvPicPr>
        <p:blipFill>
          <a:blip r:embed="rId2">
            <a:extLst>
              <a:ext uri="{28A0092B-C50C-407E-A947-70E740481C1C}">
                <a14:useLocalDpi xmlns:a14="http://schemas.microsoft.com/office/drawing/2010/main" val="0"/>
              </a:ext>
            </a:extLst>
          </a:blip>
          <a:srcRect r="11111"/>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3"/>
          <p:cNvSpPr>
            <a:spLocks noGrp="1" noChangeArrowheads="1"/>
          </p:cNvSpPr>
          <p:nvPr>
            <p:ph type="title"/>
          </p:nvPr>
        </p:nvSpPr>
        <p:spPr>
          <a:xfrm>
            <a:off x="1676400" y="76200"/>
            <a:ext cx="6400800" cy="838200"/>
          </a:xfrm>
          <a:solidFill>
            <a:schemeClr val="bg2">
              <a:alpha val="17999"/>
            </a:schemeClr>
          </a:solidFill>
        </p:spPr>
        <p:txBody>
          <a:bodyPr/>
          <a:lstStyle/>
          <a:p>
            <a:pPr eaLnBrk="1" hangingPunct="1">
              <a:defRPr/>
            </a:pPr>
            <a:r>
              <a:rPr lang="en-US">
                <a:solidFill>
                  <a:srgbClr val="FFFF00"/>
                </a:solidFill>
                <a:effectLst>
                  <a:outerShdw blurRad="38100" dist="38100" dir="2700000" algn="tl">
                    <a:srgbClr val="000000"/>
                  </a:outerShdw>
                </a:effectLst>
              </a:rPr>
              <a:t>Kirkby Church of Christ</a:t>
            </a:r>
          </a:p>
        </p:txBody>
      </p:sp>
      <p:sp>
        <p:nvSpPr>
          <p:cNvPr id="23556" name="Rectangle 4"/>
          <p:cNvSpPr>
            <a:spLocks noGrp="1" noChangeArrowheads="1"/>
          </p:cNvSpPr>
          <p:nvPr>
            <p:ph type="body" idx="1"/>
          </p:nvPr>
        </p:nvSpPr>
        <p:spPr>
          <a:xfrm>
            <a:off x="533400" y="5105400"/>
            <a:ext cx="8382000" cy="1676400"/>
          </a:xfrm>
          <a:solidFill>
            <a:schemeClr val="bg2">
              <a:alpha val="48000"/>
            </a:schemeClr>
          </a:solidFill>
        </p:spPr>
        <p:txBody>
          <a:bodyPr/>
          <a:lstStyle/>
          <a:p>
            <a:pPr eaLnBrk="1" hangingPunct="1">
              <a:lnSpc>
                <a:spcPct val="80000"/>
              </a:lnSpc>
              <a:defRPr/>
            </a:pPr>
            <a:r>
              <a:rPr lang="en-US" sz="2800">
                <a:solidFill>
                  <a:srgbClr val="FFFF00"/>
                </a:solidFill>
                <a:effectLst>
                  <a:outerShdw blurRad="38100" dist="38100" dir="2700000" algn="tl">
                    <a:srgbClr val="000000"/>
                  </a:outerShdw>
                </a:effectLst>
              </a:rPr>
              <a:t>By 1824 a church after the ancient order was serving the Lord at Kirkby.</a:t>
            </a:r>
          </a:p>
          <a:p>
            <a:pPr eaLnBrk="1" hangingPunct="1">
              <a:lnSpc>
                <a:spcPct val="80000"/>
              </a:lnSpc>
              <a:defRPr/>
            </a:pPr>
            <a:r>
              <a:rPr lang="en-US" sz="2800">
                <a:solidFill>
                  <a:srgbClr val="FFFF00"/>
                </a:solidFill>
                <a:effectLst>
                  <a:outerShdw blurRad="38100" dist="38100" dir="2700000" algn="tl">
                    <a:srgbClr val="000000"/>
                  </a:outerShdw>
                </a:effectLst>
              </a:rPr>
              <a:t>It was 30 years before any hear of </a:t>
            </a:r>
            <a:br>
              <a:rPr lang="en-US" sz="2800">
                <a:solidFill>
                  <a:srgbClr val="FFFF00"/>
                </a:solidFill>
                <a:effectLst>
                  <a:outerShdw blurRad="38100" dist="38100" dir="2700000" algn="tl">
                    <a:srgbClr val="000000"/>
                  </a:outerShdw>
                </a:effectLst>
              </a:rPr>
            </a:br>
            <a:r>
              <a:rPr lang="en-US" sz="2800">
                <a:solidFill>
                  <a:srgbClr val="FFFF00"/>
                </a:solidFill>
                <a:effectLst>
                  <a:outerShdw blurRad="38100" dist="38100" dir="2700000" algn="tl">
                    <a:srgbClr val="000000"/>
                  </a:outerShdw>
                </a:effectLst>
              </a:rPr>
              <a:t>Barton W. Stone or Alexander Campbell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2000"/>
                                        <p:tgtEl>
                                          <p:spTgt spid="2355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3555"/>
                                        </p:tgtEl>
                                        <p:attrNameLst>
                                          <p:attrName>style.visibility</p:attrName>
                                        </p:attrNameLst>
                                      </p:cBhvr>
                                      <p:to>
                                        <p:strVal val="visible"/>
                                      </p:to>
                                    </p:set>
                                    <p:animEffect transition="in" filter="fade">
                                      <p:cBhvr>
                                        <p:cTn id="11" dur="2000"/>
                                        <p:tgtEl>
                                          <p:spTgt spid="23555"/>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3556">
                                            <p:bg/>
                                          </p:spTgt>
                                        </p:tgtEl>
                                        <p:attrNameLst>
                                          <p:attrName>style.visibility</p:attrName>
                                        </p:attrNameLst>
                                      </p:cBhvr>
                                      <p:to>
                                        <p:strVal val="visible"/>
                                      </p:to>
                                    </p:set>
                                    <p:animEffect transition="in" filter="fade">
                                      <p:cBhvr>
                                        <p:cTn id="15" dur="2000"/>
                                        <p:tgtEl>
                                          <p:spTgt spid="23556">
                                            <p:bg/>
                                          </p:spTgt>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23556">
                                            <p:txEl>
                                              <p:pRg st="0" end="0"/>
                                            </p:txEl>
                                          </p:spTgt>
                                        </p:tgtEl>
                                        <p:attrNameLst>
                                          <p:attrName>style.visibility</p:attrName>
                                        </p:attrNameLst>
                                      </p:cBhvr>
                                      <p:to>
                                        <p:strVal val="visible"/>
                                      </p:to>
                                    </p:set>
                                    <p:animEffect transition="in" filter="fade">
                                      <p:cBhvr>
                                        <p:cTn id="19" dur="2000"/>
                                        <p:tgtEl>
                                          <p:spTgt spid="23556">
                                            <p:txEl>
                                              <p:pRg st="0" end="0"/>
                                            </p:txEl>
                                          </p:spTgt>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23556">
                                            <p:txEl>
                                              <p:pRg st="1" end="1"/>
                                            </p:txEl>
                                          </p:spTgt>
                                        </p:tgtEl>
                                        <p:attrNameLst>
                                          <p:attrName>style.visibility</p:attrName>
                                        </p:attrNameLst>
                                      </p:cBhvr>
                                      <p:to>
                                        <p:strVal val="visible"/>
                                      </p:to>
                                    </p:set>
                                    <p:animEffect transition="in" filter="fade">
                                      <p:cBhvr>
                                        <p:cTn id="23" dur="2000"/>
                                        <p:tgtEl>
                                          <p:spTgt spid="2355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animBg="1"/>
      <p:bldP spid="23556"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ctrTitle"/>
          </p:nvPr>
        </p:nvSpPr>
        <p:spPr>
          <a:xfrm>
            <a:off x="609600" y="152400"/>
            <a:ext cx="7848600" cy="914400"/>
          </a:xfrm>
        </p:spPr>
        <p:txBody>
          <a:bodyPr/>
          <a:lstStyle/>
          <a:p>
            <a:pPr eaLnBrk="1" hangingPunct="1"/>
            <a:r>
              <a:rPr lang="en-US" altLang="en-US" sz="3200">
                <a:latin typeface="Tahoma" charset="0"/>
              </a:rPr>
              <a:t>Movements Independent Of </a:t>
            </a:r>
            <a:br>
              <a:rPr lang="en-US" altLang="en-US" sz="3200">
                <a:latin typeface="Tahoma" charset="0"/>
              </a:rPr>
            </a:br>
            <a:r>
              <a:rPr lang="en-US" altLang="en-US" sz="3200">
                <a:latin typeface="Tahoma" charset="0"/>
              </a:rPr>
              <a:t>Stone &amp; Campbell  Part II</a:t>
            </a:r>
          </a:p>
        </p:txBody>
      </p:sp>
      <p:grpSp>
        <p:nvGrpSpPr>
          <p:cNvPr id="2" name="Group 3"/>
          <p:cNvGrpSpPr>
            <a:grpSpLocks/>
          </p:cNvGrpSpPr>
          <p:nvPr/>
        </p:nvGrpSpPr>
        <p:grpSpPr bwMode="auto">
          <a:xfrm>
            <a:off x="7069138" y="1219200"/>
            <a:ext cx="1770062" cy="2133600"/>
            <a:chOff x="240" y="1632"/>
            <a:chExt cx="1776" cy="2064"/>
          </a:xfrm>
        </p:grpSpPr>
        <p:pic>
          <p:nvPicPr>
            <p:cNvPr id="4117" name="Picture 4" descr="Photograph of Chester Bull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1824"/>
              <a:ext cx="1087" cy="1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8" name="WordArt 5"/>
            <p:cNvSpPr>
              <a:spLocks noChangeArrowheads="1" noChangeShapeType="1" noTextEdit="1"/>
            </p:cNvSpPr>
            <p:nvPr/>
          </p:nvSpPr>
          <p:spPr bwMode="auto">
            <a:xfrm>
              <a:off x="240" y="1632"/>
              <a:ext cx="1776" cy="720"/>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a:tailEnd/>
                  </a:ln>
                  <a:solidFill>
                    <a:srgbClr val="000000"/>
                  </a:solidFill>
                  <a:latin typeface="Verdana" charset="0"/>
                  <a:ea typeface="Verdana" charset="0"/>
                  <a:cs typeface="Verdana" charset="0"/>
                </a:rPr>
                <a:t>Dr. Chester Bullard</a:t>
              </a:r>
            </a:p>
          </p:txBody>
        </p:sp>
        <p:sp>
          <p:nvSpPr>
            <p:cNvPr id="4119" name="WordArt 6"/>
            <p:cNvSpPr>
              <a:spLocks noChangeArrowheads="1" noChangeShapeType="1" noTextEdit="1"/>
            </p:cNvSpPr>
            <p:nvPr/>
          </p:nvSpPr>
          <p:spPr bwMode="auto">
            <a:xfrm>
              <a:off x="480" y="3408"/>
              <a:ext cx="1338" cy="288"/>
            </a:xfrm>
            <a:prstGeom prst="rect">
              <a:avLst/>
            </a:prstGeom>
          </p:spPr>
          <p:txBody>
            <a:bodyPr wrap="none" fromWordArt="1">
              <a:prstTxWarp prst="textCanDown">
                <a:avLst>
                  <a:gd name="adj" fmla="val 33333"/>
                </a:avLst>
              </a:prstTxWarp>
            </a:bodyPr>
            <a:lstStyle/>
            <a:p>
              <a:pPr algn="ctr"/>
              <a:r>
                <a:rPr lang="mr-IN" sz="3600" kern="10">
                  <a:ln w="9525">
                    <a:solidFill>
                      <a:srgbClr val="000000"/>
                    </a:solidFill>
                    <a:round/>
                    <a:headEnd/>
                    <a:tailEnd/>
                  </a:ln>
                  <a:solidFill>
                    <a:srgbClr val="000000"/>
                  </a:solidFill>
                  <a:latin typeface="Verdana" charset="0"/>
                  <a:ea typeface="Verdana" charset="0"/>
                  <a:cs typeface="Verdana" charset="0"/>
                </a:rPr>
                <a:t>1809-1893</a:t>
              </a:r>
              <a:endParaRPr lang="en-US" sz="3600" kern="10">
                <a:ln w="9525">
                  <a:solidFill>
                    <a:srgbClr val="000000"/>
                  </a:solidFill>
                  <a:round/>
                  <a:headEnd/>
                  <a:tailEnd/>
                </a:ln>
                <a:solidFill>
                  <a:srgbClr val="000000"/>
                </a:solidFill>
                <a:latin typeface="Verdana" charset="0"/>
                <a:ea typeface="Verdana" charset="0"/>
                <a:cs typeface="Verdana" charset="0"/>
              </a:endParaRPr>
            </a:p>
          </p:txBody>
        </p:sp>
      </p:grpSp>
      <p:pic>
        <p:nvPicPr>
          <p:cNvPr id="24583" name="Picture 7" descr="5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143000"/>
            <a:ext cx="454501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8"/>
          <p:cNvGrpSpPr>
            <a:grpSpLocks/>
          </p:cNvGrpSpPr>
          <p:nvPr/>
        </p:nvGrpSpPr>
        <p:grpSpPr bwMode="auto">
          <a:xfrm>
            <a:off x="304800" y="3962400"/>
            <a:ext cx="1676400" cy="2533650"/>
            <a:chOff x="144" y="2592"/>
            <a:chExt cx="1056" cy="1596"/>
          </a:xfrm>
        </p:grpSpPr>
        <p:graphicFrame>
          <p:nvGraphicFramePr>
            <p:cNvPr id="4098" name="Object 9"/>
            <p:cNvGraphicFramePr>
              <a:graphicFrameLocks noChangeAspect="1"/>
            </p:cNvGraphicFramePr>
            <p:nvPr/>
          </p:nvGraphicFramePr>
          <p:xfrm>
            <a:off x="204" y="2754"/>
            <a:ext cx="968" cy="1254"/>
          </p:xfrm>
          <a:graphic>
            <a:graphicData uri="http://schemas.openxmlformats.org/presentationml/2006/ole">
              <mc:AlternateContent xmlns:mc="http://schemas.openxmlformats.org/markup-compatibility/2006">
                <mc:Choice xmlns:v="urn:schemas-microsoft-com:vml" Requires="v">
                  <p:oleObj spid="_x0000_s4121" name="Photo Editor Photo" r:id="rId5" imgW="4067743" imgH="5266667" progId="">
                    <p:embed/>
                  </p:oleObj>
                </mc:Choice>
                <mc:Fallback>
                  <p:oleObj name="Photo Editor Photo" r:id="rId5" imgW="4067743" imgH="5266667" progId="">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 y="2754"/>
                          <a:ext cx="968" cy="1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115" name="WordArt 10"/>
            <p:cNvSpPr>
              <a:spLocks noChangeArrowheads="1" noChangeShapeType="1" noTextEdit="1"/>
            </p:cNvSpPr>
            <p:nvPr/>
          </p:nvSpPr>
          <p:spPr bwMode="auto">
            <a:xfrm>
              <a:off x="144" y="2592"/>
              <a:ext cx="1056" cy="384"/>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a:tailEnd/>
                  </a:ln>
                  <a:solidFill>
                    <a:srgbClr val="000000"/>
                  </a:solidFill>
                  <a:latin typeface="Verdana" charset="0"/>
                  <a:ea typeface="Verdana" charset="0"/>
                  <a:cs typeface="Verdana" charset="0"/>
                </a:rPr>
                <a:t>John Taylor</a:t>
              </a:r>
            </a:p>
          </p:txBody>
        </p:sp>
        <p:sp>
          <p:nvSpPr>
            <p:cNvPr id="4116" name="WordArt 11"/>
            <p:cNvSpPr>
              <a:spLocks noChangeArrowheads="1" noChangeShapeType="1" noTextEdit="1"/>
            </p:cNvSpPr>
            <p:nvPr/>
          </p:nvSpPr>
          <p:spPr bwMode="auto">
            <a:xfrm>
              <a:off x="288" y="3984"/>
              <a:ext cx="768" cy="204"/>
            </a:xfrm>
            <a:prstGeom prst="rect">
              <a:avLst/>
            </a:prstGeom>
          </p:spPr>
          <p:txBody>
            <a:bodyPr wrap="none" fromWordArt="1">
              <a:prstTxWarp prst="textCanDown">
                <a:avLst>
                  <a:gd name="adj" fmla="val 33333"/>
                </a:avLst>
              </a:prstTxWarp>
            </a:bodyPr>
            <a:lstStyle/>
            <a:p>
              <a:pPr algn="ctr"/>
              <a:r>
                <a:rPr lang="fi-FI" sz="3600" kern="10">
                  <a:ln w="9525">
                    <a:solidFill>
                      <a:srgbClr val="000000"/>
                    </a:solidFill>
                    <a:round/>
                    <a:headEnd/>
                    <a:tailEnd/>
                  </a:ln>
                  <a:solidFill>
                    <a:srgbClr val="000000"/>
                  </a:solidFill>
                  <a:latin typeface="Verdana" charset="0"/>
                  <a:ea typeface="Verdana" charset="0"/>
                  <a:cs typeface="Verdana" charset="0"/>
                </a:rPr>
                <a:t>1807-1895</a:t>
              </a:r>
              <a:endParaRPr lang="en-US" sz="3600" kern="10">
                <a:ln w="9525">
                  <a:solidFill>
                    <a:srgbClr val="000000"/>
                  </a:solidFill>
                  <a:round/>
                  <a:headEnd/>
                  <a:tailEnd/>
                </a:ln>
                <a:solidFill>
                  <a:srgbClr val="000000"/>
                </a:solidFill>
                <a:latin typeface="Verdana" charset="0"/>
                <a:ea typeface="Verdana" charset="0"/>
                <a:cs typeface="Verdana" charset="0"/>
              </a:endParaRPr>
            </a:p>
          </p:txBody>
        </p:sp>
      </p:grpSp>
      <p:grpSp>
        <p:nvGrpSpPr>
          <p:cNvPr id="4" name="Group 12"/>
          <p:cNvGrpSpPr>
            <a:grpSpLocks/>
          </p:cNvGrpSpPr>
          <p:nvPr/>
        </p:nvGrpSpPr>
        <p:grpSpPr bwMode="auto">
          <a:xfrm>
            <a:off x="7010400" y="4114800"/>
            <a:ext cx="1857375" cy="2452688"/>
            <a:chOff x="96" y="2652"/>
            <a:chExt cx="1170" cy="1545"/>
          </a:xfrm>
        </p:grpSpPr>
        <p:pic>
          <p:nvPicPr>
            <p:cNvPr id="4112" name="Picture 13" descr="dasher08_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 y="2784"/>
              <a:ext cx="804" cy="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3" name="WordArt 14"/>
            <p:cNvSpPr>
              <a:spLocks noChangeArrowheads="1" noChangeShapeType="1" noTextEdit="1"/>
            </p:cNvSpPr>
            <p:nvPr/>
          </p:nvSpPr>
          <p:spPr bwMode="auto">
            <a:xfrm>
              <a:off x="96" y="2652"/>
              <a:ext cx="1170" cy="852"/>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a:tailEnd/>
                  </a:ln>
                  <a:solidFill>
                    <a:srgbClr val="000000"/>
                  </a:solidFill>
                  <a:latin typeface="Verdana" charset="0"/>
                  <a:ea typeface="Verdana" charset="0"/>
                  <a:cs typeface="Verdana" charset="0"/>
                </a:rPr>
                <a:t>Christian H. Dasher</a:t>
              </a:r>
            </a:p>
          </p:txBody>
        </p:sp>
        <p:sp>
          <p:nvSpPr>
            <p:cNvPr id="4114" name="WordArt 15"/>
            <p:cNvSpPr>
              <a:spLocks noChangeArrowheads="1" noChangeShapeType="1" noTextEdit="1"/>
            </p:cNvSpPr>
            <p:nvPr/>
          </p:nvSpPr>
          <p:spPr bwMode="auto">
            <a:xfrm>
              <a:off x="342" y="3945"/>
              <a:ext cx="714" cy="252"/>
            </a:xfrm>
            <a:prstGeom prst="rect">
              <a:avLst/>
            </a:prstGeom>
          </p:spPr>
          <p:txBody>
            <a:bodyPr wrap="none" fromWordArt="1">
              <a:prstTxWarp prst="textCanDown">
                <a:avLst>
                  <a:gd name="adj" fmla="val 33333"/>
                </a:avLst>
              </a:prstTxWarp>
            </a:bodyPr>
            <a:lstStyle/>
            <a:p>
              <a:pPr algn="ctr"/>
              <a:r>
                <a:rPr lang="mr-IN" sz="3600" kern="10">
                  <a:ln w="9525">
                    <a:solidFill>
                      <a:srgbClr val="000000"/>
                    </a:solidFill>
                    <a:round/>
                    <a:headEnd/>
                    <a:tailEnd/>
                  </a:ln>
                  <a:solidFill>
                    <a:srgbClr val="000000"/>
                  </a:solidFill>
                  <a:latin typeface="Verdana" charset="0"/>
                  <a:ea typeface="Verdana" charset="0"/>
                  <a:cs typeface="Verdana" charset="0"/>
                </a:rPr>
                <a:t>1789-1866</a:t>
              </a:r>
              <a:endParaRPr lang="en-US" sz="3600" kern="10">
                <a:ln w="9525">
                  <a:solidFill>
                    <a:srgbClr val="000000"/>
                  </a:solidFill>
                  <a:round/>
                  <a:headEnd/>
                  <a:tailEnd/>
                </a:ln>
                <a:solidFill>
                  <a:srgbClr val="000000"/>
                </a:solidFill>
                <a:latin typeface="Verdana" charset="0"/>
                <a:ea typeface="Verdana" charset="0"/>
                <a:cs typeface="Verdana" charset="0"/>
              </a:endParaRPr>
            </a:p>
          </p:txBody>
        </p:sp>
      </p:grpSp>
      <p:grpSp>
        <p:nvGrpSpPr>
          <p:cNvPr id="5" name="Group 16"/>
          <p:cNvGrpSpPr>
            <a:grpSpLocks/>
          </p:cNvGrpSpPr>
          <p:nvPr/>
        </p:nvGrpSpPr>
        <p:grpSpPr bwMode="auto">
          <a:xfrm>
            <a:off x="152400" y="1295400"/>
            <a:ext cx="2057400" cy="2166938"/>
            <a:chOff x="96" y="816"/>
            <a:chExt cx="1296" cy="1365"/>
          </a:xfrm>
        </p:grpSpPr>
        <p:pic>
          <p:nvPicPr>
            <p:cNvPr id="4109" name="Picture 17" descr="Old_Philadelphia_01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 y="1231"/>
              <a:ext cx="1296" cy="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0" name="WordArt 18"/>
            <p:cNvSpPr>
              <a:spLocks noChangeArrowheads="1" noChangeShapeType="1" noTextEdit="1"/>
            </p:cNvSpPr>
            <p:nvPr/>
          </p:nvSpPr>
          <p:spPr bwMode="auto">
            <a:xfrm>
              <a:off x="192" y="816"/>
              <a:ext cx="1008" cy="720"/>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a:tailEnd/>
                  </a:ln>
                  <a:solidFill>
                    <a:srgbClr val="000000"/>
                  </a:solidFill>
                  <a:latin typeface="Verdana" charset="0"/>
                  <a:ea typeface="Verdana" charset="0"/>
                  <a:cs typeface="Verdana" charset="0"/>
                </a:rPr>
                <a:t>Old Philadelphia</a:t>
              </a:r>
            </a:p>
            <a:p>
              <a:pPr algn="ctr"/>
              <a:r>
                <a:rPr lang="en-US" sz="3600" kern="10">
                  <a:ln w="9525">
                    <a:solidFill>
                      <a:srgbClr val="000000"/>
                    </a:solidFill>
                    <a:round/>
                    <a:headEnd/>
                    <a:tailEnd/>
                  </a:ln>
                  <a:solidFill>
                    <a:srgbClr val="000000"/>
                  </a:solidFill>
                  <a:latin typeface="Verdana" charset="0"/>
                  <a:ea typeface="Verdana" charset="0"/>
                  <a:cs typeface="Verdana" charset="0"/>
                </a:rPr>
                <a:t>Warren Cty. TN</a:t>
              </a:r>
            </a:p>
          </p:txBody>
        </p:sp>
        <p:sp>
          <p:nvSpPr>
            <p:cNvPr id="4111" name="WordArt 19"/>
            <p:cNvSpPr>
              <a:spLocks noChangeArrowheads="1" noChangeShapeType="1" noTextEdit="1"/>
            </p:cNvSpPr>
            <p:nvPr/>
          </p:nvSpPr>
          <p:spPr bwMode="auto">
            <a:xfrm>
              <a:off x="540" y="2037"/>
              <a:ext cx="372" cy="144"/>
            </a:xfrm>
            <a:prstGeom prst="rect">
              <a:avLst/>
            </a:prstGeom>
          </p:spPr>
          <p:txBody>
            <a:bodyPr wrap="none" fromWordArt="1">
              <a:prstTxWarp prst="textPlain">
                <a:avLst>
                  <a:gd name="adj" fmla="val 50000"/>
                </a:avLst>
              </a:prstTxWarp>
            </a:bodyPr>
            <a:lstStyle/>
            <a:p>
              <a:pPr algn="ctr"/>
              <a:r>
                <a:rPr lang="is-IS" sz="3600" kern="10">
                  <a:ln w="9525">
                    <a:solidFill>
                      <a:srgbClr val="000000"/>
                    </a:solidFill>
                    <a:round/>
                    <a:headEnd/>
                    <a:tailEnd/>
                  </a:ln>
                  <a:solidFill>
                    <a:srgbClr val="000000"/>
                  </a:solidFill>
                  <a:latin typeface="Verdana" charset="0"/>
                  <a:ea typeface="Verdana" charset="0"/>
                  <a:cs typeface="Verdana" charset="0"/>
                </a:rPr>
                <a:t>1805</a:t>
              </a:r>
              <a:endParaRPr lang="en-US" sz="3600" kern="10">
                <a:ln w="9525">
                  <a:solidFill>
                    <a:srgbClr val="000000"/>
                  </a:solidFill>
                  <a:round/>
                  <a:headEnd/>
                  <a:tailEnd/>
                </a:ln>
                <a:solidFill>
                  <a:srgbClr val="000000"/>
                </a:solidFill>
                <a:latin typeface="Verdana" charset="0"/>
                <a:ea typeface="Verdana" charset="0"/>
                <a:cs typeface="Verdana" charset="0"/>
              </a:endParaRPr>
            </a:p>
          </p:txBody>
        </p:sp>
      </p:grpSp>
      <p:sp>
        <p:nvSpPr>
          <p:cNvPr id="24596" name="AutoShape 20"/>
          <p:cNvSpPr>
            <a:spLocks noChangeArrowheads="1"/>
          </p:cNvSpPr>
          <p:nvPr/>
        </p:nvSpPr>
        <p:spPr bwMode="auto">
          <a:xfrm rot="-3420499">
            <a:off x="2971800" y="2667000"/>
            <a:ext cx="228600" cy="1905000"/>
          </a:xfrm>
          <a:prstGeom prst="downArrow">
            <a:avLst>
              <a:gd name="adj1" fmla="val 50000"/>
              <a:gd name="adj2" fmla="val 208333"/>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4597" name="AutoShape 21"/>
          <p:cNvSpPr>
            <a:spLocks noChangeArrowheads="1"/>
          </p:cNvSpPr>
          <p:nvPr/>
        </p:nvSpPr>
        <p:spPr bwMode="auto">
          <a:xfrm rot="-7821636">
            <a:off x="2743200" y="4038600"/>
            <a:ext cx="228600" cy="1905000"/>
          </a:xfrm>
          <a:prstGeom prst="downArrow">
            <a:avLst>
              <a:gd name="adj1" fmla="val 50000"/>
              <a:gd name="adj2" fmla="val 208333"/>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4598" name="AutoShape 22"/>
          <p:cNvSpPr>
            <a:spLocks noChangeArrowheads="1"/>
          </p:cNvSpPr>
          <p:nvPr/>
        </p:nvSpPr>
        <p:spPr bwMode="auto">
          <a:xfrm rot="3394559">
            <a:off x="6210300" y="1943100"/>
            <a:ext cx="228600" cy="2286000"/>
          </a:xfrm>
          <a:prstGeom prst="downArrow">
            <a:avLst>
              <a:gd name="adj1" fmla="val 50000"/>
              <a:gd name="adj2" fmla="val 25000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4599" name="AutoShape 23"/>
          <p:cNvSpPr>
            <a:spLocks noChangeArrowheads="1"/>
          </p:cNvSpPr>
          <p:nvPr/>
        </p:nvSpPr>
        <p:spPr bwMode="auto">
          <a:xfrm rot="6905164">
            <a:off x="5791200" y="4114800"/>
            <a:ext cx="228600" cy="2667000"/>
          </a:xfrm>
          <a:prstGeom prst="downArrow">
            <a:avLst>
              <a:gd name="adj1" fmla="val 50000"/>
              <a:gd name="adj2" fmla="val 291667"/>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afterEffect">
                                  <p:stCondLst>
                                    <p:cond delay="0"/>
                                  </p:stCondLst>
                                  <p:childTnLst>
                                    <p:set>
                                      <p:cBhvr>
                                        <p:cTn id="6" dur="1" fill="hold">
                                          <p:stCondLst>
                                            <p:cond delay="0"/>
                                          </p:stCondLst>
                                        </p:cTn>
                                        <p:tgtEl>
                                          <p:spTgt spid="24583"/>
                                        </p:tgtEl>
                                        <p:attrNameLst>
                                          <p:attrName>style.visibility</p:attrName>
                                        </p:attrNameLst>
                                      </p:cBhvr>
                                      <p:to>
                                        <p:strVal val="visible"/>
                                      </p:to>
                                    </p:set>
                                    <p:animEffect transition="in" filter="strips(downRight)">
                                      <p:cBhvr>
                                        <p:cTn id="7" dur="500"/>
                                        <p:tgtEl>
                                          <p:spTgt spid="24583"/>
                                        </p:tgtEl>
                                      </p:cBhvr>
                                    </p:animEffect>
                                  </p:childTnLst>
                                </p:cTn>
                              </p:par>
                            </p:childTnLst>
                          </p:cTn>
                        </p:par>
                        <p:par>
                          <p:cTn id="8" fill="hold" nodeType="afterGroup">
                            <p:stCondLst>
                              <p:cond delay="500"/>
                            </p:stCondLst>
                            <p:childTnLst>
                              <p:par>
                                <p:cTn id="9" presetID="18" presetClass="entr" presetSubtype="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strips(downRight)">
                                      <p:cBhvr>
                                        <p:cTn id="11" dur="500"/>
                                        <p:tgtEl>
                                          <p:spTgt spid="2"/>
                                        </p:tgtEl>
                                      </p:cBhvr>
                                    </p:animEffect>
                                  </p:childTnLst>
                                </p:cTn>
                              </p:par>
                            </p:childTnLst>
                          </p:cTn>
                        </p:par>
                        <p:par>
                          <p:cTn id="12" fill="hold" nodeType="afterGroup">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24598"/>
                                        </p:tgtEl>
                                        <p:attrNameLst>
                                          <p:attrName>style.visibility</p:attrName>
                                        </p:attrNameLst>
                                      </p:cBhvr>
                                      <p:to>
                                        <p:strVal val="visible"/>
                                      </p:to>
                                    </p:set>
                                    <p:animEffect transition="in" filter="strips(downLeft)">
                                      <p:cBhvr>
                                        <p:cTn id="15" dur="500"/>
                                        <p:tgtEl>
                                          <p:spTgt spid="24598"/>
                                        </p:tgtEl>
                                      </p:cBhvr>
                                    </p:animEffect>
                                  </p:childTnLst>
                                </p:cTn>
                              </p:par>
                            </p:childTnLst>
                          </p:cTn>
                        </p:par>
                        <p:par>
                          <p:cTn id="16" fill="hold" nodeType="afterGroup">
                            <p:stCondLst>
                              <p:cond delay="1500"/>
                            </p:stCondLst>
                            <p:childTnLst>
                              <p:par>
                                <p:cTn id="17" presetID="18" presetClass="entr" presetSubtype="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strips(downRight)">
                                      <p:cBhvr>
                                        <p:cTn id="19" dur="500"/>
                                        <p:tgtEl>
                                          <p:spTgt spid="3"/>
                                        </p:tgtEl>
                                      </p:cBhvr>
                                    </p:animEffect>
                                  </p:childTnLst>
                                </p:cTn>
                              </p:par>
                            </p:childTnLst>
                          </p:cTn>
                        </p:par>
                        <p:par>
                          <p:cTn id="20" fill="hold" nodeType="afterGroup">
                            <p:stCondLst>
                              <p:cond delay="2000"/>
                            </p:stCondLst>
                            <p:childTnLst>
                              <p:par>
                                <p:cTn id="21" presetID="18" presetClass="entr" presetSubtype="3" fill="hold" grpId="0" nodeType="afterEffect">
                                  <p:stCondLst>
                                    <p:cond delay="0"/>
                                  </p:stCondLst>
                                  <p:childTnLst>
                                    <p:set>
                                      <p:cBhvr>
                                        <p:cTn id="22" dur="1" fill="hold">
                                          <p:stCondLst>
                                            <p:cond delay="0"/>
                                          </p:stCondLst>
                                        </p:cTn>
                                        <p:tgtEl>
                                          <p:spTgt spid="24597"/>
                                        </p:tgtEl>
                                        <p:attrNameLst>
                                          <p:attrName>style.visibility</p:attrName>
                                        </p:attrNameLst>
                                      </p:cBhvr>
                                      <p:to>
                                        <p:strVal val="visible"/>
                                      </p:to>
                                    </p:set>
                                    <p:animEffect transition="in" filter="strips(upRight)">
                                      <p:cBhvr>
                                        <p:cTn id="23" dur="500"/>
                                        <p:tgtEl>
                                          <p:spTgt spid="24597"/>
                                        </p:tgtEl>
                                      </p:cBhvr>
                                    </p:animEffect>
                                  </p:childTnLst>
                                </p:cTn>
                              </p:par>
                            </p:childTnLst>
                          </p:cTn>
                        </p:par>
                        <p:par>
                          <p:cTn id="24" fill="hold" nodeType="afterGroup">
                            <p:stCondLst>
                              <p:cond delay="2500"/>
                            </p:stCondLst>
                            <p:childTnLst>
                              <p:par>
                                <p:cTn id="25" presetID="18" presetClass="entr" presetSubtype="6"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strips(downRight)">
                                      <p:cBhvr>
                                        <p:cTn id="27" dur="500"/>
                                        <p:tgtEl>
                                          <p:spTgt spid="4"/>
                                        </p:tgtEl>
                                      </p:cBhvr>
                                    </p:animEffect>
                                  </p:childTnLst>
                                </p:cTn>
                              </p:par>
                            </p:childTnLst>
                          </p:cTn>
                        </p:par>
                        <p:par>
                          <p:cTn id="28" fill="hold" nodeType="afterGroup">
                            <p:stCondLst>
                              <p:cond delay="3000"/>
                            </p:stCondLst>
                            <p:childTnLst>
                              <p:par>
                                <p:cTn id="29" presetID="18" presetClass="entr" presetSubtype="9" fill="hold" grpId="0" nodeType="afterEffect">
                                  <p:stCondLst>
                                    <p:cond delay="0"/>
                                  </p:stCondLst>
                                  <p:childTnLst>
                                    <p:set>
                                      <p:cBhvr>
                                        <p:cTn id="30" dur="1" fill="hold">
                                          <p:stCondLst>
                                            <p:cond delay="0"/>
                                          </p:stCondLst>
                                        </p:cTn>
                                        <p:tgtEl>
                                          <p:spTgt spid="24599"/>
                                        </p:tgtEl>
                                        <p:attrNameLst>
                                          <p:attrName>style.visibility</p:attrName>
                                        </p:attrNameLst>
                                      </p:cBhvr>
                                      <p:to>
                                        <p:strVal val="visible"/>
                                      </p:to>
                                    </p:set>
                                    <p:animEffect transition="in" filter="strips(upLeft)">
                                      <p:cBhvr>
                                        <p:cTn id="31" dur="500"/>
                                        <p:tgtEl>
                                          <p:spTgt spid="24599"/>
                                        </p:tgtEl>
                                      </p:cBhvr>
                                    </p:animEffect>
                                  </p:childTnLst>
                                </p:cTn>
                              </p:par>
                            </p:childTnLst>
                          </p:cTn>
                        </p:par>
                        <p:par>
                          <p:cTn id="32" fill="hold" nodeType="afterGroup">
                            <p:stCondLst>
                              <p:cond delay="3500"/>
                            </p:stCondLst>
                            <p:childTnLst>
                              <p:par>
                                <p:cTn id="33" presetID="18" presetClass="entr" presetSubtype="6"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strips(downRight)">
                                      <p:cBhvr>
                                        <p:cTn id="35" dur="500"/>
                                        <p:tgtEl>
                                          <p:spTgt spid="5"/>
                                        </p:tgtEl>
                                      </p:cBhvr>
                                    </p:animEffect>
                                  </p:childTnLst>
                                </p:cTn>
                              </p:par>
                            </p:childTnLst>
                          </p:cTn>
                        </p:par>
                        <p:par>
                          <p:cTn id="36" fill="hold" nodeType="afterGroup">
                            <p:stCondLst>
                              <p:cond delay="4000"/>
                            </p:stCondLst>
                            <p:childTnLst>
                              <p:par>
                                <p:cTn id="37" presetID="18" presetClass="entr" presetSubtype="6" fill="hold" grpId="0" nodeType="afterEffect">
                                  <p:stCondLst>
                                    <p:cond delay="0"/>
                                  </p:stCondLst>
                                  <p:childTnLst>
                                    <p:set>
                                      <p:cBhvr>
                                        <p:cTn id="38" dur="1" fill="hold">
                                          <p:stCondLst>
                                            <p:cond delay="0"/>
                                          </p:stCondLst>
                                        </p:cTn>
                                        <p:tgtEl>
                                          <p:spTgt spid="24596"/>
                                        </p:tgtEl>
                                        <p:attrNameLst>
                                          <p:attrName>style.visibility</p:attrName>
                                        </p:attrNameLst>
                                      </p:cBhvr>
                                      <p:to>
                                        <p:strVal val="visible"/>
                                      </p:to>
                                    </p:set>
                                    <p:animEffect transition="in" filter="strips(downRight)">
                                      <p:cBhvr>
                                        <p:cTn id="39" dur="500"/>
                                        <p:tgtEl>
                                          <p:spTgt spid="24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6" grpId="0" animBg="1"/>
      <p:bldP spid="24597" grpId="0" animBg="1"/>
      <p:bldP spid="24598" grpId="0" animBg="1"/>
      <p:bldP spid="2459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685800" y="0"/>
            <a:ext cx="7772400" cy="1371600"/>
          </a:xfrm>
        </p:spPr>
        <p:txBody>
          <a:bodyPr/>
          <a:lstStyle/>
          <a:p>
            <a:pPr eaLnBrk="1" hangingPunct="1"/>
            <a:r>
              <a:rPr lang="en-US" altLang="en-US">
                <a:latin typeface="Tahoma" charset="0"/>
              </a:rPr>
              <a:t>The Work And Influence Of Barton W. Stone</a:t>
            </a:r>
          </a:p>
        </p:txBody>
      </p:sp>
      <p:pic>
        <p:nvPicPr>
          <p:cNvPr id="25603" name="Picture 3" descr="Bstone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05000"/>
            <a:ext cx="2868613"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5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447800"/>
            <a:ext cx="4292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AutoShape 5"/>
          <p:cNvSpPr>
            <a:spLocks noChangeArrowheads="1"/>
          </p:cNvSpPr>
          <p:nvPr/>
        </p:nvSpPr>
        <p:spPr bwMode="auto">
          <a:xfrm rot="-4778156">
            <a:off x="4664869" y="2008982"/>
            <a:ext cx="350837" cy="3276600"/>
          </a:xfrm>
          <a:prstGeom prst="downArrow">
            <a:avLst>
              <a:gd name="adj1" fmla="val 50000"/>
              <a:gd name="adj2" fmla="val 233484"/>
            </a:avLst>
          </a:prstGeom>
          <a:solidFill>
            <a:srgbClr val="993366"/>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2000"/>
                                        <p:tgtEl>
                                          <p:spTgt spid="2560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25604"/>
                                        </p:tgtEl>
                                        <p:attrNameLst>
                                          <p:attrName>style.visibility</p:attrName>
                                        </p:attrNameLst>
                                      </p:cBhvr>
                                      <p:to>
                                        <p:strVal val="visible"/>
                                      </p:to>
                                    </p:set>
                                    <p:animEffect transition="in" filter="fade">
                                      <p:cBhvr>
                                        <p:cTn id="11" dur="2000"/>
                                        <p:tgtEl>
                                          <p:spTgt spid="25604"/>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25603"/>
                                        </p:tgtEl>
                                        <p:attrNameLst>
                                          <p:attrName>style.visibility</p:attrName>
                                        </p:attrNameLst>
                                      </p:cBhvr>
                                      <p:to>
                                        <p:strVal val="visible"/>
                                      </p:to>
                                    </p:set>
                                    <p:animEffect transition="in" filter="fade">
                                      <p:cBhvr>
                                        <p:cTn id="15" dur="2000"/>
                                        <p:tgtEl>
                                          <p:spTgt spid="25603"/>
                                        </p:tgtEl>
                                      </p:cBhvr>
                                    </p:animEffect>
                                  </p:childTnLst>
                                </p:cTn>
                              </p:par>
                            </p:childTnLst>
                          </p:cTn>
                        </p:par>
                        <p:par>
                          <p:cTn id="16" fill="hold" nodeType="afterGroup">
                            <p:stCondLst>
                              <p:cond delay="6000"/>
                            </p:stCondLst>
                            <p:childTnLst>
                              <p:par>
                                <p:cTn id="17" presetID="34" presetClass="entr" presetSubtype="0" fill="hold" grpId="0" nodeType="afterEffect">
                                  <p:stCondLst>
                                    <p:cond delay="0"/>
                                  </p:stCondLst>
                                  <p:childTnLst>
                                    <p:set>
                                      <p:cBhvr>
                                        <p:cTn id="18" dur="1" fill="hold">
                                          <p:stCondLst>
                                            <p:cond delay="0"/>
                                          </p:stCondLst>
                                        </p:cTn>
                                        <p:tgtEl>
                                          <p:spTgt spid="25605"/>
                                        </p:tgtEl>
                                        <p:attrNameLst>
                                          <p:attrName>style.visibility</p:attrName>
                                        </p:attrNameLst>
                                      </p:cBhvr>
                                      <p:to>
                                        <p:strVal val="visible"/>
                                      </p:to>
                                    </p:set>
                                    <p:anim from="(-#ppt_w/2)" to="(#ppt_x)" calcmode="lin" valueType="num">
                                      <p:cBhvr>
                                        <p:cTn id="19" dur="600" fill="hold">
                                          <p:stCondLst>
                                            <p:cond delay="0"/>
                                          </p:stCondLst>
                                        </p:cTn>
                                        <p:tgtEl>
                                          <p:spTgt spid="25605"/>
                                        </p:tgtEl>
                                        <p:attrNameLst>
                                          <p:attrName>ppt_x</p:attrName>
                                        </p:attrNameLst>
                                      </p:cBhvr>
                                    </p:anim>
                                    <p:anim from="0" to="-1.0" calcmode="lin" valueType="num">
                                      <p:cBhvr>
                                        <p:cTn id="20" dur="200" decel="50000" autoRev="1" fill="hold">
                                          <p:stCondLst>
                                            <p:cond delay="600"/>
                                          </p:stCondLst>
                                        </p:cTn>
                                        <p:tgtEl>
                                          <p:spTgt spid="25605"/>
                                        </p:tgtEl>
                                        <p:attrNameLst>
                                          <p:attrName>xshear</p:attrName>
                                        </p:attrNameLst>
                                      </p:cBhvr>
                                    </p:anim>
                                    <p:animScale>
                                      <p:cBhvr>
                                        <p:cTn id="21" dur="200" decel="100000" autoRev="1" fill="hold">
                                          <p:stCondLst>
                                            <p:cond delay="600"/>
                                          </p:stCondLst>
                                        </p:cTn>
                                        <p:tgtEl>
                                          <p:spTgt spid="25605"/>
                                        </p:tgtEl>
                                      </p:cBhvr>
                                      <p:from x="100000" y="100000"/>
                                      <p:to x="80000" y="100000"/>
                                    </p:animScale>
                                    <p:anim by="(#ppt_h/3+#ppt_w*0.1)" calcmode="lin" valueType="num">
                                      <p:cBhvr additive="sum">
                                        <p:cTn id="22" dur="200" decel="100000" autoRev="1" fill="hold">
                                          <p:stCondLst>
                                            <p:cond delay="600"/>
                                          </p:stCondLst>
                                        </p:cTn>
                                        <p:tgtEl>
                                          <p:spTgt spid="2560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560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228600" y="152400"/>
            <a:ext cx="7924800" cy="1676400"/>
          </a:xfrm>
        </p:spPr>
        <p:txBody>
          <a:bodyPr/>
          <a:lstStyle/>
          <a:p>
            <a:pPr eaLnBrk="1" hangingPunct="1"/>
            <a:r>
              <a:rPr lang="en-US" altLang="en-US">
                <a:latin typeface="Tahoma" charset="0"/>
              </a:rPr>
              <a:t>The Influence Of Thomas &amp; Alexander Campbell</a:t>
            </a:r>
          </a:p>
        </p:txBody>
      </p:sp>
      <p:pic>
        <p:nvPicPr>
          <p:cNvPr id="27651" name="Picture 3" descr="1800MA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81200"/>
            <a:ext cx="44418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AutoShape 4"/>
          <p:cNvSpPr>
            <a:spLocks noChangeArrowheads="1"/>
          </p:cNvSpPr>
          <p:nvPr/>
        </p:nvSpPr>
        <p:spPr bwMode="auto">
          <a:xfrm>
            <a:off x="6705600" y="1066800"/>
            <a:ext cx="2209800" cy="2057400"/>
          </a:xfrm>
          <a:prstGeom prst="wedgeRectCallout">
            <a:avLst>
              <a:gd name="adj1" fmla="val -217815"/>
              <a:gd name="adj2" fmla="val 95681"/>
            </a:avLst>
          </a:prstGeom>
          <a:noFill/>
          <a:ln w="12700">
            <a:solidFill>
              <a:schemeClr val="tx1"/>
            </a:solidFill>
            <a:miter lim="800000"/>
            <a:headEnd/>
            <a:tailEnd/>
          </a:ln>
        </p:spPr>
        <p:txBody>
          <a:bodyPr/>
          <a:lstStyle/>
          <a:p>
            <a:pPr algn="ctr" eaLnBrk="0" hangingPunct="0">
              <a:defRPr/>
            </a:pPr>
            <a:r>
              <a:rPr lang="en-US" sz="2400">
                <a:effectLst>
                  <a:outerShdw blurRad="38100" dist="38100" dir="2700000" algn="tl">
                    <a:srgbClr val="C0C0C0"/>
                  </a:outerShdw>
                </a:effectLst>
                <a:latin typeface="Tahoma" pitchFamily="34" charset="0"/>
              </a:rPr>
              <a:t>1809, Thomas &amp; Alexander Campbell, Bethany, Virginia</a:t>
            </a:r>
          </a:p>
        </p:txBody>
      </p:sp>
      <p:grpSp>
        <p:nvGrpSpPr>
          <p:cNvPr id="2" name="Group 7"/>
          <p:cNvGrpSpPr>
            <a:grpSpLocks/>
          </p:cNvGrpSpPr>
          <p:nvPr/>
        </p:nvGrpSpPr>
        <p:grpSpPr bwMode="auto">
          <a:xfrm>
            <a:off x="5943600" y="3200400"/>
            <a:ext cx="3048000" cy="3657600"/>
            <a:chOff x="3744" y="1968"/>
            <a:chExt cx="1920" cy="2304"/>
          </a:xfrm>
        </p:grpSpPr>
        <p:pic>
          <p:nvPicPr>
            <p:cNvPr id="1946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6" y="1968"/>
              <a:ext cx="1476" cy="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Rectangle 6"/>
            <p:cNvSpPr>
              <a:spLocks noChangeArrowheads="1"/>
            </p:cNvSpPr>
            <p:nvPr/>
          </p:nvSpPr>
          <p:spPr bwMode="auto">
            <a:xfrm>
              <a:off x="3744" y="3744"/>
              <a:ext cx="192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a:solidFill>
                    <a:schemeClr val="tx2"/>
                  </a:solidFill>
                  <a:latin typeface="Tahoma" charset="0"/>
                </a:rPr>
                <a:t>Thomas</a:t>
              </a:r>
              <a:br>
                <a:rPr lang="en-US" altLang="en-US" sz="2000">
                  <a:solidFill>
                    <a:schemeClr val="tx2"/>
                  </a:solidFill>
                  <a:latin typeface="Tahoma" charset="0"/>
                </a:rPr>
              </a:br>
              <a:r>
                <a:rPr lang="en-US" altLang="en-US" sz="2000">
                  <a:solidFill>
                    <a:schemeClr val="tx2"/>
                  </a:solidFill>
                  <a:latin typeface="Tahoma" charset="0"/>
                </a:rPr>
                <a:t>Campbell</a:t>
              </a:r>
              <a:br>
                <a:rPr lang="en-US" altLang="en-US" sz="2000">
                  <a:solidFill>
                    <a:schemeClr val="tx2"/>
                  </a:solidFill>
                  <a:latin typeface="Tahoma" charset="0"/>
                </a:rPr>
              </a:br>
              <a:r>
                <a:rPr lang="en-US" altLang="en-US">
                  <a:solidFill>
                    <a:schemeClr val="tx2"/>
                  </a:solidFill>
                  <a:latin typeface="Tahoma" charset="0"/>
                </a:rPr>
                <a:t>1763 - 1854</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fade">
                                      <p:cBhvr>
                                        <p:cTn id="7" dur="2000"/>
                                        <p:tgtEl>
                                          <p:spTgt spid="27650"/>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27651"/>
                                        </p:tgtEl>
                                        <p:attrNameLst>
                                          <p:attrName>style.visibility</p:attrName>
                                        </p:attrNameLst>
                                      </p:cBhvr>
                                      <p:to>
                                        <p:strVal val="visible"/>
                                      </p:to>
                                    </p:set>
                                    <p:animEffect transition="in" filter="fade">
                                      <p:cBhvr>
                                        <p:cTn id="11" dur="2000"/>
                                        <p:tgtEl>
                                          <p:spTgt spid="27651"/>
                                        </p:tgtEl>
                                      </p:cBhvr>
                                    </p:animEffect>
                                  </p:childTnLst>
                                </p:cTn>
                              </p:par>
                            </p:childTnLst>
                          </p:cTn>
                        </p:par>
                        <p:par>
                          <p:cTn id="12" fill="hold" nodeType="afterGroup">
                            <p:stCondLst>
                              <p:cond delay="4000"/>
                            </p:stCondLst>
                            <p:childTnLst>
                              <p:par>
                                <p:cTn id="13" presetID="2" presetClass="entr" presetSubtype="3" fill="hold" grpId="0" nodeType="afterEffect">
                                  <p:stCondLst>
                                    <p:cond delay="0"/>
                                  </p:stCondLst>
                                  <p:childTnLst>
                                    <p:set>
                                      <p:cBhvr>
                                        <p:cTn id="14" dur="1" fill="hold">
                                          <p:stCondLst>
                                            <p:cond delay="0"/>
                                          </p:stCondLst>
                                        </p:cTn>
                                        <p:tgtEl>
                                          <p:spTgt spid="27652"/>
                                        </p:tgtEl>
                                        <p:attrNameLst>
                                          <p:attrName>style.visibility</p:attrName>
                                        </p:attrNameLst>
                                      </p:cBhvr>
                                      <p:to>
                                        <p:strVal val="visible"/>
                                      </p:to>
                                    </p:set>
                                    <p:anim calcmode="lin" valueType="num">
                                      <p:cBhvr additive="base">
                                        <p:cTn id="15" dur="2000" fill="hold"/>
                                        <p:tgtEl>
                                          <p:spTgt spid="27652"/>
                                        </p:tgtEl>
                                        <p:attrNameLst>
                                          <p:attrName>ppt_x</p:attrName>
                                        </p:attrNameLst>
                                      </p:cBhvr>
                                      <p:tavLst>
                                        <p:tav tm="0">
                                          <p:val>
                                            <p:strVal val="1+#ppt_w/2"/>
                                          </p:val>
                                        </p:tav>
                                        <p:tav tm="100000">
                                          <p:val>
                                            <p:strVal val="#ppt_x"/>
                                          </p:val>
                                        </p:tav>
                                      </p:tavLst>
                                    </p:anim>
                                    <p:anim calcmode="lin" valueType="num">
                                      <p:cBhvr additive="base">
                                        <p:cTn id="16" dur="2000" fill="hold"/>
                                        <p:tgtEl>
                                          <p:spTgt spid="27652"/>
                                        </p:tgtEl>
                                        <p:attrNameLst>
                                          <p:attrName>ppt_y</p:attrName>
                                        </p:attrNameLst>
                                      </p:cBhvr>
                                      <p:tavLst>
                                        <p:tav tm="0">
                                          <p:val>
                                            <p:strVal val="0-#ppt_h/2"/>
                                          </p:val>
                                        </p:tav>
                                        <p:tav tm="100000">
                                          <p:val>
                                            <p:strVal val="#ppt_y"/>
                                          </p:val>
                                        </p:tav>
                                      </p:tavLst>
                                    </p:anim>
                                  </p:childTnLst>
                                </p:cTn>
                              </p:par>
                            </p:childTnLst>
                          </p:cTn>
                        </p:par>
                        <p:par>
                          <p:cTn id="17" fill="hold" nodeType="afterGroup">
                            <p:stCondLst>
                              <p:cond delay="6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765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28600" y="76200"/>
            <a:ext cx="8610600" cy="914400"/>
          </a:xfrm>
        </p:spPr>
        <p:txBody>
          <a:bodyPr/>
          <a:lstStyle/>
          <a:p>
            <a:pPr eaLnBrk="1" hangingPunct="1"/>
            <a:r>
              <a:rPr lang="en-US" altLang="en-US" sz="3600"/>
              <a:t>Alexander Campbell</a:t>
            </a:r>
            <a:br>
              <a:rPr lang="en-US" altLang="en-US" sz="3600"/>
            </a:br>
            <a:r>
              <a:rPr lang="en-US" altLang="en-US" sz="3600"/>
              <a:t>1788-1866</a:t>
            </a:r>
          </a:p>
        </p:txBody>
      </p:sp>
      <p:pic>
        <p:nvPicPr>
          <p:cNvPr id="29699" name="Picture 3" descr="Gods_Acre_01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066800"/>
            <a:ext cx="37179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bishop in study"/>
          <p:cNvPicPr>
            <a:picLocks noChangeAspect="1" noChangeArrowheads="1"/>
          </p:cNvPicPr>
          <p:nvPr/>
        </p:nvPicPr>
        <p:blipFill>
          <a:blip r:embed="rId3">
            <a:extLst>
              <a:ext uri="{28A0092B-C50C-407E-A947-70E740481C1C}">
                <a14:useLocalDpi xmlns:a14="http://schemas.microsoft.com/office/drawing/2010/main" val="0"/>
              </a:ext>
            </a:extLst>
          </a:blip>
          <a:srcRect l="22531" t="17557" r="45143" b="49850"/>
          <a:stretch>
            <a:fillRect/>
          </a:stretch>
        </p:blipFill>
        <p:spPr bwMode="auto">
          <a:xfrm>
            <a:off x="381000" y="1066800"/>
            <a:ext cx="4068763"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fade">
                                      <p:cBhvr>
                                        <p:cTn id="7" dur="2000"/>
                                        <p:tgtEl>
                                          <p:spTgt spid="29698"/>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29700"/>
                                        </p:tgtEl>
                                        <p:attrNameLst>
                                          <p:attrName>style.visibility</p:attrName>
                                        </p:attrNameLst>
                                      </p:cBhvr>
                                      <p:to>
                                        <p:strVal val="visible"/>
                                      </p:to>
                                    </p:set>
                                    <p:animEffect transition="in" filter="fade">
                                      <p:cBhvr>
                                        <p:cTn id="11" dur="2000"/>
                                        <p:tgtEl>
                                          <p:spTgt spid="29700"/>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29699"/>
                                        </p:tgtEl>
                                        <p:attrNameLst>
                                          <p:attrName>style.visibility</p:attrName>
                                        </p:attrNameLst>
                                      </p:cBhvr>
                                      <p:to>
                                        <p:strVal val="visible"/>
                                      </p:to>
                                    </p:set>
                                    <p:animEffect transition="in" filter="fade">
                                      <p:cBhvr>
                                        <p:cTn id="15" dur="2000"/>
                                        <p:tgtEl>
                                          <p:spTgt spid="29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28600" y="228600"/>
            <a:ext cx="4038600" cy="914400"/>
          </a:xfrm>
        </p:spPr>
        <p:txBody>
          <a:bodyPr/>
          <a:lstStyle/>
          <a:p>
            <a:pPr eaLnBrk="1" hangingPunct="1"/>
            <a:r>
              <a:rPr lang="en-US" altLang="en-US" sz="2800">
                <a:latin typeface="Tahoma" charset="0"/>
              </a:rPr>
              <a:t>Coming Together Of A Movement   </a:t>
            </a:r>
          </a:p>
        </p:txBody>
      </p:sp>
      <p:sp>
        <p:nvSpPr>
          <p:cNvPr id="31747" name="Rectangle 3"/>
          <p:cNvSpPr>
            <a:spLocks noGrp="1" noChangeArrowheads="1"/>
          </p:cNvSpPr>
          <p:nvPr>
            <p:ph type="body" idx="1"/>
          </p:nvPr>
        </p:nvSpPr>
        <p:spPr>
          <a:xfrm>
            <a:off x="4648200" y="228600"/>
            <a:ext cx="4267200" cy="6477000"/>
          </a:xfrm>
        </p:spPr>
        <p:txBody>
          <a:bodyPr/>
          <a:lstStyle/>
          <a:p>
            <a:pPr eaLnBrk="1" hangingPunct="1">
              <a:lnSpc>
                <a:spcPct val="90000"/>
              </a:lnSpc>
            </a:pPr>
            <a:r>
              <a:rPr lang="en-US" altLang="en-US" sz="2400">
                <a:latin typeface="Tahoma" charset="0"/>
              </a:rPr>
              <a:t>Meeting Of Stone’s Christians &amp; Campbell’s Disciples At Hill Street Church In Lexington, Last Week In 1831</a:t>
            </a:r>
          </a:p>
          <a:p>
            <a:pPr eaLnBrk="1" hangingPunct="1">
              <a:lnSpc>
                <a:spcPct val="90000"/>
              </a:lnSpc>
            </a:pPr>
            <a:r>
              <a:rPr lang="en-US" altLang="en-US" sz="2400">
                <a:latin typeface="Tahoma" charset="0"/>
              </a:rPr>
              <a:t>January 1, 1832 Joined Forces With A. Campbell’s Disciples Movement</a:t>
            </a:r>
          </a:p>
          <a:p>
            <a:pPr eaLnBrk="1" hangingPunct="1">
              <a:lnSpc>
                <a:spcPct val="90000"/>
              </a:lnSpc>
            </a:pPr>
            <a:r>
              <a:rPr lang="en-US" altLang="en-US" sz="2400">
                <a:latin typeface="Tahoma" charset="0"/>
                <a:ea typeface="Times New Roman" charset="0"/>
                <a:cs typeface="Times New Roman" charset="0"/>
              </a:rPr>
              <a:t>“Let us, then my brethren, be no longer Campbellites or Stoneites, New Lights or Old Lights, or any other kind of lights, but let us come to the Bible, and to the Bible alone, as the only book in the world that can give us all the light we need.”</a:t>
            </a:r>
            <a:r>
              <a:rPr lang="en-US" altLang="en-US" sz="2400" b="1">
                <a:latin typeface="Tahoma" charset="0"/>
              </a:rPr>
              <a:t> </a:t>
            </a:r>
            <a:r>
              <a:rPr lang="en-US" altLang="en-US" sz="2400">
                <a:latin typeface="Tahoma" charset="0"/>
              </a:rPr>
              <a:t>— John Smith</a:t>
            </a:r>
          </a:p>
          <a:p>
            <a:pPr eaLnBrk="1" hangingPunct="1">
              <a:lnSpc>
                <a:spcPct val="90000"/>
              </a:lnSpc>
            </a:pPr>
            <a:endParaRPr lang="en-US" altLang="en-US" sz="2400">
              <a:latin typeface="Tahoma" charset="0"/>
            </a:endParaRPr>
          </a:p>
        </p:txBody>
      </p:sp>
      <p:pic>
        <p:nvPicPr>
          <p:cNvPr id="31748" name="Picture 4" descr="Barton Warren S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505200"/>
            <a:ext cx="17907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descr="CaneRidgeSGUn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143000"/>
            <a:ext cx="17526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2514600" y="3581400"/>
            <a:ext cx="2133600" cy="3063875"/>
            <a:chOff x="288" y="2112"/>
            <a:chExt cx="1344" cy="1930"/>
          </a:xfrm>
        </p:grpSpPr>
        <p:pic>
          <p:nvPicPr>
            <p:cNvPr id="5130" name="Picture 7" descr="smithj"/>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2112"/>
              <a:ext cx="1238" cy="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1" name="Text Box 8"/>
            <p:cNvSpPr txBox="1">
              <a:spLocks noChangeArrowheads="1"/>
            </p:cNvSpPr>
            <p:nvPr/>
          </p:nvSpPr>
          <p:spPr bwMode="auto">
            <a:xfrm>
              <a:off x="288" y="3600"/>
              <a:ext cx="1344"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000">
                  <a:latin typeface="Tahoma" charset="0"/>
                </a:rPr>
                <a:t>“Raccoon” </a:t>
              </a:r>
              <a:br>
                <a:rPr lang="en-US" altLang="en-US" sz="2000">
                  <a:latin typeface="Tahoma" charset="0"/>
                </a:rPr>
              </a:br>
              <a:r>
                <a:rPr lang="en-US" altLang="en-US" sz="2000">
                  <a:latin typeface="Tahoma" charset="0"/>
                </a:rPr>
                <a:t>John Smith</a:t>
              </a:r>
            </a:p>
          </p:txBody>
        </p:sp>
      </p:grpSp>
      <p:grpSp>
        <p:nvGrpSpPr>
          <p:cNvPr id="3" name="Group 9"/>
          <p:cNvGrpSpPr>
            <a:grpSpLocks/>
          </p:cNvGrpSpPr>
          <p:nvPr/>
        </p:nvGrpSpPr>
        <p:grpSpPr bwMode="auto">
          <a:xfrm>
            <a:off x="152400" y="1219200"/>
            <a:ext cx="2590800" cy="2224088"/>
            <a:chOff x="96" y="768"/>
            <a:chExt cx="1632" cy="1401"/>
          </a:xfrm>
        </p:grpSpPr>
        <p:graphicFrame>
          <p:nvGraphicFramePr>
            <p:cNvPr id="5122" name="Object 10"/>
            <p:cNvGraphicFramePr>
              <a:graphicFrameLocks noChangeAspect="1"/>
            </p:cNvGraphicFramePr>
            <p:nvPr/>
          </p:nvGraphicFramePr>
          <p:xfrm>
            <a:off x="144" y="768"/>
            <a:ext cx="1488" cy="1031"/>
          </p:xfrm>
          <a:graphic>
            <a:graphicData uri="http://schemas.openxmlformats.org/presentationml/2006/ole">
              <mc:AlternateContent xmlns:mc="http://schemas.openxmlformats.org/markup-compatibility/2006">
                <mc:Choice xmlns:v="urn:schemas-microsoft-com:vml" Requires="v">
                  <p:oleObj spid="_x0000_s5133" name="Photo Editor Photo" r:id="rId6" imgW="7628571" imgH="5285714" progId="">
                    <p:embed/>
                  </p:oleObj>
                </mc:Choice>
                <mc:Fallback>
                  <p:oleObj name="Photo Editor Photo" r:id="rId6" imgW="7628571" imgH="5285714" progId="">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 y="768"/>
                          <a:ext cx="1488" cy="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129" name="Text Box 11"/>
            <p:cNvSpPr txBox="1">
              <a:spLocks noChangeArrowheads="1"/>
            </p:cNvSpPr>
            <p:nvPr/>
          </p:nvSpPr>
          <p:spPr bwMode="auto">
            <a:xfrm>
              <a:off x="96" y="1765"/>
              <a:ext cx="163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spcBef>
                  <a:spcPct val="20000"/>
                </a:spcBef>
              </a:pPr>
              <a:r>
                <a:rPr lang="en-US" altLang="en-US" sz="2000">
                  <a:latin typeface="Tahoma" charset="0"/>
                </a:rPr>
                <a:t>Hill Street Church, Lexington, Kentucky</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fade">
                                      <p:cBhvr>
                                        <p:cTn id="7" dur="2000"/>
                                        <p:tgtEl>
                                          <p:spTgt spid="31746"/>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31749"/>
                                        </p:tgtEl>
                                        <p:attrNameLst>
                                          <p:attrName>style.visibility</p:attrName>
                                        </p:attrNameLst>
                                      </p:cBhvr>
                                      <p:to>
                                        <p:strVal val="visible"/>
                                      </p:to>
                                    </p:set>
                                    <p:animEffect transition="in" filter="fade">
                                      <p:cBhvr>
                                        <p:cTn id="15" dur="2000"/>
                                        <p:tgtEl>
                                          <p:spTgt spid="31749"/>
                                        </p:tgtEl>
                                      </p:cBhvr>
                                    </p:animEffect>
                                  </p:childTnLst>
                                </p:cTn>
                              </p:par>
                            </p:childTnLst>
                          </p:cTn>
                        </p:par>
                        <p:par>
                          <p:cTn id="16" fill="hold" nodeType="afterGroup">
                            <p:stCondLst>
                              <p:cond delay="6000"/>
                            </p:stCondLst>
                            <p:childTnLst>
                              <p:par>
                                <p:cTn id="17" presetID="10" presetClass="entr" presetSubtype="0" fill="hold" nodeType="afterEffect">
                                  <p:stCondLst>
                                    <p:cond delay="0"/>
                                  </p:stCondLst>
                                  <p:childTnLst>
                                    <p:set>
                                      <p:cBhvr>
                                        <p:cTn id="18" dur="1" fill="hold">
                                          <p:stCondLst>
                                            <p:cond delay="0"/>
                                          </p:stCondLst>
                                        </p:cTn>
                                        <p:tgtEl>
                                          <p:spTgt spid="31748"/>
                                        </p:tgtEl>
                                        <p:attrNameLst>
                                          <p:attrName>style.visibility</p:attrName>
                                        </p:attrNameLst>
                                      </p:cBhvr>
                                      <p:to>
                                        <p:strVal val="visible"/>
                                      </p:to>
                                    </p:set>
                                    <p:animEffect transition="in" filter="fade">
                                      <p:cBhvr>
                                        <p:cTn id="19" dur="2000"/>
                                        <p:tgtEl>
                                          <p:spTgt spid="31748"/>
                                        </p:tgtEl>
                                      </p:cBhvr>
                                    </p:animEffect>
                                  </p:childTnLst>
                                </p:cTn>
                              </p:par>
                            </p:childTnLst>
                          </p:cTn>
                        </p:par>
                        <p:par>
                          <p:cTn id="20" fill="hold" nodeType="afterGroup">
                            <p:stCondLst>
                              <p:cond delay="80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000"/>
                                        <p:tgtEl>
                                          <p:spTgt spid="2"/>
                                        </p:tgtEl>
                                      </p:cBhvr>
                                    </p:animEffect>
                                  </p:childTnLst>
                                </p:cTn>
                              </p:par>
                            </p:childTnLst>
                          </p:cTn>
                        </p:par>
                        <p:par>
                          <p:cTn id="24" fill="hold" nodeType="afterGroup">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31747">
                                            <p:txEl>
                                              <p:pRg st="0" end="0"/>
                                            </p:txEl>
                                          </p:spTgt>
                                        </p:tgtEl>
                                        <p:attrNameLst>
                                          <p:attrName>style.visibility</p:attrName>
                                        </p:attrNameLst>
                                      </p:cBhvr>
                                      <p:to>
                                        <p:strVal val="visible"/>
                                      </p:to>
                                    </p:set>
                                    <p:animEffect transition="in" filter="fade">
                                      <p:cBhvr>
                                        <p:cTn id="27" dur="2000"/>
                                        <p:tgtEl>
                                          <p:spTgt spid="31747">
                                            <p:txEl>
                                              <p:pRg st="0" end="0"/>
                                            </p:txEl>
                                          </p:spTgt>
                                        </p:tgtEl>
                                      </p:cBhvr>
                                    </p:animEffect>
                                  </p:childTnLst>
                                </p:cTn>
                              </p:par>
                            </p:childTnLst>
                          </p:cTn>
                        </p:par>
                        <p:par>
                          <p:cTn id="28" fill="hold" nodeType="afterGroup">
                            <p:stCondLst>
                              <p:cond delay="12000"/>
                            </p:stCondLst>
                            <p:childTnLst>
                              <p:par>
                                <p:cTn id="29" presetID="10" presetClass="entr" presetSubtype="0" fill="hold" grpId="0" nodeType="afterEffect">
                                  <p:stCondLst>
                                    <p:cond delay="0"/>
                                  </p:stCondLst>
                                  <p:childTnLst>
                                    <p:set>
                                      <p:cBhvr>
                                        <p:cTn id="30" dur="1" fill="hold">
                                          <p:stCondLst>
                                            <p:cond delay="0"/>
                                          </p:stCondLst>
                                        </p:cTn>
                                        <p:tgtEl>
                                          <p:spTgt spid="31747">
                                            <p:txEl>
                                              <p:pRg st="1" end="1"/>
                                            </p:txEl>
                                          </p:spTgt>
                                        </p:tgtEl>
                                        <p:attrNameLst>
                                          <p:attrName>style.visibility</p:attrName>
                                        </p:attrNameLst>
                                      </p:cBhvr>
                                      <p:to>
                                        <p:strVal val="visible"/>
                                      </p:to>
                                    </p:set>
                                    <p:animEffect transition="in" filter="fade">
                                      <p:cBhvr>
                                        <p:cTn id="31" dur="2000"/>
                                        <p:tgtEl>
                                          <p:spTgt spid="31747">
                                            <p:txEl>
                                              <p:pRg st="1" end="1"/>
                                            </p:txEl>
                                          </p:spTgt>
                                        </p:tgtEl>
                                      </p:cBhvr>
                                    </p:animEffect>
                                  </p:childTnLst>
                                </p:cTn>
                              </p:par>
                            </p:childTnLst>
                          </p:cTn>
                        </p:par>
                        <p:par>
                          <p:cTn id="32" fill="hold" nodeType="afterGroup">
                            <p:stCondLst>
                              <p:cond delay="14000"/>
                            </p:stCondLst>
                            <p:childTnLst>
                              <p:par>
                                <p:cTn id="33" presetID="10" presetClass="entr" presetSubtype="0" fill="hold" grpId="0" nodeType="afterEffect">
                                  <p:stCondLst>
                                    <p:cond delay="0"/>
                                  </p:stCondLst>
                                  <p:childTnLst>
                                    <p:set>
                                      <p:cBhvr>
                                        <p:cTn id="34" dur="1" fill="hold">
                                          <p:stCondLst>
                                            <p:cond delay="0"/>
                                          </p:stCondLst>
                                        </p:cTn>
                                        <p:tgtEl>
                                          <p:spTgt spid="31747">
                                            <p:txEl>
                                              <p:pRg st="2" end="2"/>
                                            </p:txEl>
                                          </p:spTgt>
                                        </p:tgtEl>
                                        <p:attrNameLst>
                                          <p:attrName>style.visibility</p:attrName>
                                        </p:attrNameLst>
                                      </p:cBhvr>
                                      <p:to>
                                        <p:strVal val="visible"/>
                                      </p:to>
                                    </p:set>
                                    <p:animEffect transition="in" filter="fade">
                                      <p:cBhvr>
                                        <p:cTn id="35" dur="2000"/>
                                        <p:tgtEl>
                                          <p:spTgt spid="317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P spid="3174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228600" y="669925"/>
            <a:ext cx="868680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000" baseline="30000">
                <a:latin typeface="Tahoma" charset="0"/>
              </a:rPr>
              <a:t>44</a:t>
            </a:r>
            <a:r>
              <a:rPr lang="en-US" altLang="en-US" sz="3000">
                <a:latin typeface="Tahoma" charset="0"/>
              </a:rPr>
              <a:t>“And in the days of these kings the God of heaven will set up a kingdom which shall never be destroyed; and the kingdom shall not be left to other people; it shall break in pieces and consume all these kingdoms, and it shall stand forever. </a:t>
            </a:r>
            <a:r>
              <a:rPr lang="en-US" altLang="en-US" sz="3000" baseline="30000">
                <a:latin typeface="Tahoma" charset="0"/>
              </a:rPr>
              <a:t>45</a:t>
            </a:r>
            <a:r>
              <a:rPr lang="en-US" altLang="en-US" sz="3000">
                <a:latin typeface="Tahoma" charset="0"/>
              </a:rPr>
              <a:t>“Inasmuch as you saw that the stone was cut out of the mountain without hands, and that it broke in pieces the iron, the bronze, the clay, the silver, and the gold—the great God has made known to the king what will come to pass after this. The dream is certain, and its interpretation is sure.” - Daniel 2:44,45 NKJV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heckerboard(across)">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685800" y="76200"/>
            <a:ext cx="7772400" cy="1143000"/>
          </a:xfrm>
        </p:spPr>
        <p:txBody>
          <a:bodyPr/>
          <a:lstStyle/>
          <a:p>
            <a:pPr eaLnBrk="1" hangingPunct="1"/>
            <a:r>
              <a:rPr lang="en-US" altLang="en-US">
                <a:latin typeface="Tahoma" charset="0"/>
              </a:rPr>
              <a:t>The Printing Press </a:t>
            </a:r>
            <a:br>
              <a:rPr lang="en-US" altLang="en-US">
                <a:latin typeface="Tahoma" charset="0"/>
              </a:rPr>
            </a:br>
            <a:r>
              <a:rPr lang="en-US" altLang="en-US">
                <a:latin typeface="Tahoma" charset="0"/>
              </a:rPr>
              <a:t>Contributed To Union</a:t>
            </a:r>
          </a:p>
        </p:txBody>
      </p:sp>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371600"/>
            <a:ext cx="337978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4"/>
          <p:cNvSpPr txBox="1">
            <a:spLocks noChangeArrowheads="1"/>
          </p:cNvSpPr>
          <p:nvPr/>
        </p:nvSpPr>
        <p:spPr bwMode="auto">
          <a:xfrm>
            <a:off x="0" y="1447800"/>
            <a:ext cx="5181600"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200">
                <a:latin typeface="Tahoma" charset="0"/>
              </a:rPr>
              <a:t>B.W. Stone’s </a:t>
            </a:r>
            <a:br>
              <a:rPr lang="en-US" altLang="en-US" sz="3200">
                <a:latin typeface="Tahoma" charset="0"/>
              </a:rPr>
            </a:br>
            <a:r>
              <a:rPr lang="en-US" altLang="en-US" sz="3200">
                <a:latin typeface="Tahoma" charset="0"/>
              </a:rPr>
              <a:t>1826 </a:t>
            </a:r>
            <a:r>
              <a:rPr lang="en-US" altLang="en-US" sz="3200" i="1">
                <a:latin typeface="Tahoma" charset="0"/>
              </a:rPr>
              <a:t>Christian Messenger</a:t>
            </a:r>
          </a:p>
          <a:p>
            <a:pPr algn="ctr" eaLnBrk="1" hangingPunct="1">
              <a:spcBef>
                <a:spcPct val="50000"/>
              </a:spcBef>
            </a:pPr>
            <a:r>
              <a:rPr lang="en-US" altLang="en-US" sz="3200">
                <a:latin typeface="Tahoma" charset="0"/>
              </a:rPr>
              <a:t>A. Campbell’s </a:t>
            </a:r>
            <a:br>
              <a:rPr lang="en-US" altLang="en-US" sz="3200">
                <a:latin typeface="Tahoma" charset="0"/>
              </a:rPr>
            </a:br>
            <a:r>
              <a:rPr lang="en-US" altLang="en-US" sz="3200">
                <a:latin typeface="Tahoma" charset="0"/>
              </a:rPr>
              <a:t>1830 </a:t>
            </a:r>
            <a:r>
              <a:rPr lang="en-US" altLang="en-US" sz="3200" i="1">
                <a:latin typeface="Tahoma" charset="0"/>
              </a:rPr>
              <a:t>Millennial Harbinger</a:t>
            </a:r>
          </a:p>
          <a:p>
            <a:pPr algn="ctr" eaLnBrk="1" hangingPunct="1">
              <a:spcBef>
                <a:spcPct val="50000"/>
              </a:spcBef>
            </a:pPr>
            <a:r>
              <a:rPr lang="en-US" altLang="en-US" sz="3200">
                <a:latin typeface="Tahoma" charset="0"/>
              </a:rPr>
              <a:t>Tolbert Fanning’s</a:t>
            </a:r>
            <a:br>
              <a:rPr lang="en-US" altLang="en-US" sz="3200">
                <a:latin typeface="Tahoma" charset="0"/>
              </a:rPr>
            </a:br>
            <a:r>
              <a:rPr lang="en-US" altLang="en-US" sz="3200">
                <a:latin typeface="Tahoma" charset="0"/>
              </a:rPr>
              <a:t>1855 </a:t>
            </a:r>
            <a:r>
              <a:rPr lang="en-US" altLang="en-US" sz="3200" i="1">
                <a:latin typeface="Tahoma" charset="0"/>
              </a:rPr>
              <a:t>Gospel Advocate </a:t>
            </a:r>
          </a:p>
          <a:p>
            <a:pPr algn="ctr" eaLnBrk="1" hangingPunct="1">
              <a:spcBef>
                <a:spcPct val="50000"/>
              </a:spcBef>
            </a:pPr>
            <a:r>
              <a:rPr lang="en-US" altLang="en-US" sz="3200">
                <a:latin typeface="Tahoma" charset="0"/>
              </a:rPr>
              <a:t>Austin McGary’s</a:t>
            </a:r>
            <a:br>
              <a:rPr lang="en-US" altLang="en-US" sz="3200">
                <a:latin typeface="Tahoma" charset="0"/>
              </a:rPr>
            </a:br>
            <a:r>
              <a:rPr lang="en-US" altLang="en-US" sz="3200">
                <a:latin typeface="Tahoma" charset="0"/>
              </a:rPr>
              <a:t>1884 </a:t>
            </a:r>
            <a:r>
              <a:rPr lang="en-US" altLang="en-US" sz="3200" i="1">
                <a:latin typeface="Tahoma" charset="0"/>
              </a:rPr>
              <a:t>Firm Foundation</a:t>
            </a:r>
            <a:r>
              <a:rPr lang="en-US" altLang="en-US" sz="3200">
                <a:latin typeface="Tahoma" charset="0"/>
              </a:rPr>
              <a:t> </a:t>
            </a:r>
            <a:endParaRPr lang="en-US" altLang="en-US" sz="3200" i="1">
              <a:latin typeface="Tahoma"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fade">
                                      <p:cBhvr>
                                        <p:cTn id="7" dur="2000"/>
                                        <p:tgtEl>
                                          <p:spTgt spid="32770"/>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2771"/>
                                        </p:tgtEl>
                                        <p:attrNameLst>
                                          <p:attrName>style.visibility</p:attrName>
                                        </p:attrNameLst>
                                      </p:cBhvr>
                                      <p:to>
                                        <p:strVal val="visible"/>
                                      </p:to>
                                    </p:set>
                                    <p:animEffect transition="in" filter="fade">
                                      <p:cBhvr>
                                        <p:cTn id="11" dur="2000"/>
                                        <p:tgtEl>
                                          <p:spTgt spid="32771"/>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2772"/>
                                        </p:tgtEl>
                                        <p:attrNameLst>
                                          <p:attrName>style.visibility</p:attrName>
                                        </p:attrNameLst>
                                      </p:cBhvr>
                                      <p:to>
                                        <p:strVal val="visible"/>
                                      </p:to>
                                    </p:set>
                                    <p:animEffect transition="in" filter="fade">
                                      <p:cBhvr>
                                        <p:cTn id="15" dur="20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P spid="3277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04800" y="76200"/>
            <a:ext cx="3581400" cy="1143000"/>
          </a:xfrm>
        </p:spPr>
        <p:txBody>
          <a:bodyPr/>
          <a:lstStyle/>
          <a:p>
            <a:pPr eaLnBrk="1" hangingPunct="1"/>
            <a:r>
              <a:rPr lang="en-US" altLang="en-US" sz="4000"/>
              <a:t>Christian </a:t>
            </a:r>
            <a:br>
              <a:rPr lang="en-US" altLang="en-US" sz="4000"/>
            </a:br>
            <a:r>
              <a:rPr lang="en-US" altLang="en-US" sz="4000"/>
              <a:t>Education</a:t>
            </a:r>
          </a:p>
        </p:txBody>
      </p:sp>
      <p:sp>
        <p:nvSpPr>
          <p:cNvPr id="33795" name="Rectangle 3"/>
          <p:cNvSpPr>
            <a:spLocks noGrp="1" noChangeArrowheads="1"/>
          </p:cNvSpPr>
          <p:nvPr>
            <p:ph type="body" idx="1"/>
          </p:nvPr>
        </p:nvSpPr>
        <p:spPr>
          <a:xfrm>
            <a:off x="4191000" y="0"/>
            <a:ext cx="4800600" cy="6858000"/>
          </a:xfrm>
        </p:spPr>
        <p:txBody>
          <a:bodyPr/>
          <a:lstStyle/>
          <a:p>
            <a:pPr eaLnBrk="1" hangingPunct="1">
              <a:lnSpc>
                <a:spcPct val="90000"/>
              </a:lnSpc>
            </a:pPr>
            <a:r>
              <a:rPr lang="en-US" altLang="en-US" sz="2800">
                <a:latin typeface="Tahoma" charset="0"/>
              </a:rPr>
              <a:t>1834 – Bacon College, Georgetown, Kentucky</a:t>
            </a:r>
          </a:p>
          <a:p>
            <a:pPr eaLnBrk="1" hangingPunct="1">
              <a:lnSpc>
                <a:spcPct val="90000"/>
              </a:lnSpc>
            </a:pPr>
            <a:r>
              <a:rPr lang="en-US" altLang="en-US" sz="2800">
                <a:latin typeface="Tahoma" charset="0"/>
              </a:rPr>
              <a:t>1840 – Bethany College, Virginia</a:t>
            </a:r>
          </a:p>
          <a:p>
            <a:pPr eaLnBrk="1" hangingPunct="1">
              <a:lnSpc>
                <a:spcPct val="90000"/>
              </a:lnSpc>
            </a:pPr>
            <a:r>
              <a:rPr lang="en-US" altLang="en-US" sz="2800">
                <a:latin typeface="Tahoma" charset="0"/>
              </a:rPr>
              <a:t>1843 – Franklin College, Tennessee</a:t>
            </a:r>
          </a:p>
          <a:p>
            <a:pPr eaLnBrk="1" hangingPunct="1">
              <a:lnSpc>
                <a:spcPct val="90000"/>
              </a:lnSpc>
            </a:pPr>
            <a:r>
              <a:rPr lang="en-US" altLang="en-US" sz="2800">
                <a:latin typeface="Tahoma" charset="0"/>
              </a:rPr>
              <a:t>1869 – Henderson, Tennessee, Henderson Male &amp; Female Institute Begins, Root School Out Of Which Would Later Come Freed-Hardeman University</a:t>
            </a:r>
          </a:p>
          <a:p>
            <a:pPr eaLnBrk="1" hangingPunct="1">
              <a:lnSpc>
                <a:spcPct val="90000"/>
              </a:lnSpc>
            </a:pPr>
            <a:r>
              <a:rPr lang="en-US" altLang="en-US" sz="2800">
                <a:latin typeface="Tahoma" charset="0"/>
              </a:rPr>
              <a:t>1891 – Nashville Bible School Begins, Later Lipscomb University</a:t>
            </a:r>
            <a:endParaRPr lang="en-US" altLang="en-US" sz="2800"/>
          </a:p>
        </p:txBody>
      </p:sp>
      <p:pic>
        <p:nvPicPr>
          <p:cNvPr id="337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788" y="1247775"/>
            <a:ext cx="3630612"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2000"/>
                                        <p:tgtEl>
                                          <p:spTgt spid="33794"/>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3796"/>
                                        </p:tgtEl>
                                        <p:attrNameLst>
                                          <p:attrName>style.visibility</p:attrName>
                                        </p:attrNameLst>
                                      </p:cBhvr>
                                      <p:to>
                                        <p:strVal val="visible"/>
                                      </p:to>
                                    </p:set>
                                    <p:animEffect transition="in" filter="fade">
                                      <p:cBhvr>
                                        <p:cTn id="11" dur="2000"/>
                                        <p:tgtEl>
                                          <p:spTgt spid="33796"/>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3795">
                                            <p:txEl>
                                              <p:pRg st="0" end="0"/>
                                            </p:txEl>
                                          </p:spTgt>
                                        </p:tgtEl>
                                        <p:attrNameLst>
                                          <p:attrName>style.visibility</p:attrName>
                                        </p:attrNameLst>
                                      </p:cBhvr>
                                      <p:to>
                                        <p:strVal val="visible"/>
                                      </p:to>
                                    </p:set>
                                    <p:animEffect transition="in" filter="fade">
                                      <p:cBhvr>
                                        <p:cTn id="15" dur="2000"/>
                                        <p:tgtEl>
                                          <p:spTgt spid="33795">
                                            <p:txEl>
                                              <p:pRg st="0" end="0"/>
                                            </p:txEl>
                                          </p:spTgt>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3795">
                                            <p:txEl>
                                              <p:pRg st="1" end="1"/>
                                            </p:txEl>
                                          </p:spTgt>
                                        </p:tgtEl>
                                        <p:attrNameLst>
                                          <p:attrName>style.visibility</p:attrName>
                                        </p:attrNameLst>
                                      </p:cBhvr>
                                      <p:to>
                                        <p:strVal val="visible"/>
                                      </p:to>
                                    </p:set>
                                    <p:animEffect transition="in" filter="fade">
                                      <p:cBhvr>
                                        <p:cTn id="19" dur="2000"/>
                                        <p:tgtEl>
                                          <p:spTgt spid="33795">
                                            <p:txEl>
                                              <p:pRg st="1" end="1"/>
                                            </p:txEl>
                                          </p:spTgt>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33795">
                                            <p:txEl>
                                              <p:pRg st="2" end="2"/>
                                            </p:txEl>
                                          </p:spTgt>
                                        </p:tgtEl>
                                        <p:attrNameLst>
                                          <p:attrName>style.visibility</p:attrName>
                                        </p:attrNameLst>
                                      </p:cBhvr>
                                      <p:to>
                                        <p:strVal val="visible"/>
                                      </p:to>
                                    </p:set>
                                    <p:animEffect transition="in" filter="fade">
                                      <p:cBhvr>
                                        <p:cTn id="23" dur="2000"/>
                                        <p:tgtEl>
                                          <p:spTgt spid="33795">
                                            <p:txEl>
                                              <p:pRg st="2" end="2"/>
                                            </p:txEl>
                                          </p:spTgt>
                                        </p:tgtEl>
                                      </p:cBhvr>
                                    </p:animEffect>
                                  </p:childTnLst>
                                </p:cTn>
                              </p:par>
                            </p:childTnLst>
                          </p:cTn>
                        </p:par>
                        <p:par>
                          <p:cTn id="24" fill="hold" nodeType="afterGroup">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33795">
                                            <p:txEl>
                                              <p:pRg st="3" end="3"/>
                                            </p:txEl>
                                          </p:spTgt>
                                        </p:tgtEl>
                                        <p:attrNameLst>
                                          <p:attrName>style.visibility</p:attrName>
                                        </p:attrNameLst>
                                      </p:cBhvr>
                                      <p:to>
                                        <p:strVal val="visible"/>
                                      </p:to>
                                    </p:set>
                                    <p:animEffect transition="in" filter="fade">
                                      <p:cBhvr>
                                        <p:cTn id="27" dur="2000"/>
                                        <p:tgtEl>
                                          <p:spTgt spid="33795">
                                            <p:txEl>
                                              <p:pRg st="3" end="3"/>
                                            </p:txEl>
                                          </p:spTgt>
                                        </p:tgtEl>
                                      </p:cBhvr>
                                    </p:animEffect>
                                  </p:childTnLst>
                                </p:cTn>
                              </p:par>
                            </p:childTnLst>
                          </p:cTn>
                        </p:par>
                        <p:par>
                          <p:cTn id="28" fill="hold" nodeType="afterGroup">
                            <p:stCondLst>
                              <p:cond delay="12000"/>
                            </p:stCondLst>
                            <p:childTnLst>
                              <p:par>
                                <p:cTn id="29" presetID="10" presetClass="entr" presetSubtype="0" fill="hold" grpId="0" nodeType="afterEffect">
                                  <p:stCondLst>
                                    <p:cond delay="0"/>
                                  </p:stCondLst>
                                  <p:childTnLst>
                                    <p:set>
                                      <p:cBhvr>
                                        <p:cTn id="30" dur="1" fill="hold">
                                          <p:stCondLst>
                                            <p:cond delay="0"/>
                                          </p:stCondLst>
                                        </p:cTn>
                                        <p:tgtEl>
                                          <p:spTgt spid="33795">
                                            <p:txEl>
                                              <p:pRg st="4" end="4"/>
                                            </p:txEl>
                                          </p:spTgt>
                                        </p:tgtEl>
                                        <p:attrNameLst>
                                          <p:attrName>style.visibility</p:attrName>
                                        </p:attrNameLst>
                                      </p:cBhvr>
                                      <p:to>
                                        <p:strVal val="visible"/>
                                      </p:to>
                                    </p:set>
                                    <p:animEffect transition="in" filter="fade">
                                      <p:cBhvr>
                                        <p:cTn id="31" dur="2000"/>
                                        <p:tgtEl>
                                          <p:spTgt spid="337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79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228600" y="12700"/>
            <a:ext cx="8915400" cy="914400"/>
          </a:xfrm>
        </p:spPr>
        <p:txBody>
          <a:bodyPr/>
          <a:lstStyle/>
          <a:p>
            <a:pPr eaLnBrk="1" hangingPunct="1"/>
            <a:r>
              <a:rPr lang="en-US" altLang="en-US" sz="3600">
                <a:latin typeface="Tahoma" charset="0"/>
              </a:rPr>
              <a:t>Divisions: </a:t>
            </a:r>
            <a:br>
              <a:rPr lang="en-US" altLang="en-US" sz="3600">
                <a:latin typeface="Tahoma" charset="0"/>
              </a:rPr>
            </a:br>
            <a:r>
              <a:rPr lang="en-US" altLang="en-US" sz="3600">
                <a:latin typeface="Tahoma" charset="0"/>
              </a:rPr>
              <a:t>1860 Addition Of The Instrument</a:t>
            </a:r>
          </a:p>
        </p:txBody>
      </p:sp>
      <p:pic>
        <p:nvPicPr>
          <p:cNvPr id="34819" name="Picture 3" descr="MidwayOriginal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37338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Midway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810000"/>
            <a:ext cx="4240213"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6"/>
          <p:cNvSpPr>
            <a:spLocks noChangeArrowheads="1"/>
          </p:cNvSpPr>
          <p:nvPr/>
        </p:nvSpPr>
        <p:spPr bwMode="auto">
          <a:xfrm>
            <a:off x="88900" y="20923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pic>
        <p:nvPicPr>
          <p:cNvPr id="34823" name="Picture 7" descr="pinkert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066800"/>
            <a:ext cx="1931988"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Rectangle 8"/>
          <p:cNvSpPr>
            <a:spLocks noChangeArrowheads="1"/>
          </p:cNvSpPr>
          <p:nvPr/>
        </p:nvSpPr>
        <p:spPr bwMode="auto">
          <a:xfrm>
            <a:off x="530225" y="3143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2" name="Group 12"/>
          <p:cNvGrpSpPr>
            <a:grpSpLocks/>
          </p:cNvGrpSpPr>
          <p:nvPr/>
        </p:nvGrpSpPr>
        <p:grpSpPr bwMode="auto">
          <a:xfrm>
            <a:off x="381000" y="3962400"/>
            <a:ext cx="1828800" cy="2743200"/>
            <a:chOff x="240" y="2496"/>
            <a:chExt cx="1152" cy="1728"/>
          </a:xfrm>
        </p:grpSpPr>
        <p:pic>
          <p:nvPicPr>
            <p:cNvPr id="23564" name="Picture 5" descr="Midway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 y="2496"/>
              <a:ext cx="917"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5" name="Text Box 10"/>
            <p:cNvSpPr txBox="1">
              <a:spLocks noChangeArrowheads="1"/>
            </p:cNvSpPr>
            <p:nvPr/>
          </p:nvSpPr>
          <p:spPr bwMode="auto">
            <a:xfrm>
              <a:off x="240" y="3782"/>
              <a:ext cx="115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000">
                  <a:latin typeface="Tahoma" charset="0"/>
                </a:rPr>
                <a:t>Adam Hibler</a:t>
              </a:r>
              <a:br>
                <a:rPr lang="en-US" altLang="en-US" sz="2000">
                  <a:latin typeface="Tahoma" charset="0"/>
                </a:rPr>
              </a:br>
              <a:r>
                <a:rPr lang="en-US" altLang="en-US" sz="2000">
                  <a:latin typeface="Tahoma" charset="0"/>
                </a:rPr>
                <a:t>Grave</a:t>
              </a:r>
            </a:p>
          </p:txBody>
        </p:sp>
      </p:grpSp>
      <p:grpSp>
        <p:nvGrpSpPr>
          <p:cNvPr id="3" name="Group 13"/>
          <p:cNvGrpSpPr>
            <a:grpSpLocks/>
          </p:cNvGrpSpPr>
          <p:nvPr/>
        </p:nvGrpSpPr>
        <p:grpSpPr bwMode="auto">
          <a:xfrm>
            <a:off x="2438400" y="3962400"/>
            <a:ext cx="1828800" cy="2759075"/>
            <a:chOff x="1536" y="2496"/>
            <a:chExt cx="1152" cy="1738"/>
          </a:xfrm>
        </p:grpSpPr>
        <p:pic>
          <p:nvPicPr>
            <p:cNvPr id="23562" name="Picture 9" descr="Pinkerton_01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0" y="2496"/>
              <a:ext cx="907" cy="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Text Box 11"/>
            <p:cNvSpPr txBox="1">
              <a:spLocks noChangeArrowheads="1"/>
            </p:cNvSpPr>
            <p:nvPr/>
          </p:nvSpPr>
          <p:spPr bwMode="auto">
            <a:xfrm>
              <a:off x="1536" y="3792"/>
              <a:ext cx="115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000">
                  <a:latin typeface="Tahoma" charset="0"/>
                </a:rPr>
                <a:t>L.L. Pinkerton</a:t>
              </a:r>
              <a:br>
                <a:rPr lang="en-US" altLang="en-US" sz="2000">
                  <a:latin typeface="Tahoma" charset="0"/>
                </a:rPr>
              </a:br>
              <a:r>
                <a:rPr lang="en-US" altLang="en-US" sz="2000">
                  <a:latin typeface="Tahoma" charset="0"/>
                </a:rPr>
                <a:t>Grave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fade">
                                      <p:cBhvr>
                                        <p:cTn id="7" dur="2000"/>
                                        <p:tgtEl>
                                          <p:spTgt spid="34818"/>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4819"/>
                                        </p:tgtEl>
                                        <p:attrNameLst>
                                          <p:attrName>style.visibility</p:attrName>
                                        </p:attrNameLst>
                                      </p:cBhvr>
                                      <p:to>
                                        <p:strVal val="visible"/>
                                      </p:to>
                                    </p:set>
                                    <p:animEffect transition="in" filter="fade">
                                      <p:cBhvr>
                                        <p:cTn id="11" dur="2000"/>
                                        <p:tgtEl>
                                          <p:spTgt spid="34819"/>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34823"/>
                                        </p:tgtEl>
                                        <p:attrNameLst>
                                          <p:attrName>style.visibility</p:attrName>
                                        </p:attrNameLst>
                                      </p:cBhvr>
                                      <p:to>
                                        <p:strVal val="visible"/>
                                      </p:to>
                                    </p:set>
                                    <p:animEffect transition="in" filter="fade">
                                      <p:cBhvr>
                                        <p:cTn id="15" dur="2000"/>
                                        <p:tgtEl>
                                          <p:spTgt spid="34823"/>
                                        </p:tgtEl>
                                      </p:cBhvr>
                                    </p:animEffect>
                                  </p:childTnLst>
                                </p:cTn>
                              </p:par>
                            </p:childTnLst>
                          </p:cTn>
                        </p:par>
                        <p:par>
                          <p:cTn id="16" fill="hold" nodeType="afterGroup">
                            <p:stCondLst>
                              <p:cond delay="60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000"/>
                                        <p:tgtEl>
                                          <p:spTgt spid="2"/>
                                        </p:tgtEl>
                                      </p:cBhvr>
                                    </p:animEffect>
                                  </p:childTnLst>
                                </p:cTn>
                              </p:par>
                            </p:childTnLst>
                          </p:cTn>
                        </p:par>
                        <p:par>
                          <p:cTn id="20" fill="hold" nodeType="afterGroup">
                            <p:stCondLst>
                              <p:cond delay="8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2000"/>
                                        <p:tgtEl>
                                          <p:spTgt spid="3"/>
                                        </p:tgtEl>
                                      </p:cBhvr>
                                    </p:animEffect>
                                  </p:childTnLst>
                                </p:cTn>
                              </p:par>
                            </p:childTnLst>
                          </p:cTn>
                        </p:par>
                        <p:par>
                          <p:cTn id="24" fill="hold" nodeType="afterGroup">
                            <p:stCondLst>
                              <p:cond delay="10000"/>
                            </p:stCondLst>
                            <p:childTnLst>
                              <p:par>
                                <p:cTn id="25" presetID="10" presetClass="entr" presetSubtype="0" fill="hold" nodeType="afterEffect">
                                  <p:stCondLst>
                                    <p:cond delay="0"/>
                                  </p:stCondLst>
                                  <p:childTnLst>
                                    <p:set>
                                      <p:cBhvr>
                                        <p:cTn id="26" dur="1" fill="hold">
                                          <p:stCondLst>
                                            <p:cond delay="0"/>
                                          </p:stCondLst>
                                        </p:cTn>
                                        <p:tgtEl>
                                          <p:spTgt spid="34820"/>
                                        </p:tgtEl>
                                        <p:attrNameLst>
                                          <p:attrName>style.visibility</p:attrName>
                                        </p:attrNameLst>
                                      </p:cBhvr>
                                      <p:to>
                                        <p:strVal val="visible"/>
                                      </p:to>
                                    </p:set>
                                    <p:animEffect transition="in" filter="fade">
                                      <p:cBhvr>
                                        <p:cTn id="27" dur="20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en-US" sz="4800"/>
              <a:t>Other Things </a:t>
            </a:r>
            <a:br>
              <a:rPr lang="en-US" altLang="en-US" sz="4800"/>
            </a:br>
            <a:r>
              <a:rPr lang="en-US" altLang="en-US" sz="4800"/>
              <a:t>Contributing To Division</a:t>
            </a:r>
          </a:p>
        </p:txBody>
      </p:sp>
      <p:sp>
        <p:nvSpPr>
          <p:cNvPr id="35843" name="Rectangle 3"/>
          <p:cNvSpPr>
            <a:spLocks noGrp="1" noChangeArrowheads="1"/>
          </p:cNvSpPr>
          <p:nvPr>
            <p:ph type="body" idx="1"/>
          </p:nvPr>
        </p:nvSpPr>
        <p:spPr>
          <a:xfrm>
            <a:off x="457200" y="1874838"/>
            <a:ext cx="8229600" cy="4525962"/>
          </a:xfrm>
        </p:spPr>
        <p:txBody>
          <a:bodyPr/>
          <a:lstStyle/>
          <a:p>
            <a:pPr eaLnBrk="1" hangingPunct="1">
              <a:lnSpc>
                <a:spcPct val="90000"/>
              </a:lnSpc>
            </a:pPr>
            <a:r>
              <a:rPr lang="en-US" altLang="en-US">
                <a:latin typeface="Tahoma" charset="0"/>
              </a:rPr>
              <a:t>American Christian Missionary Society – 1849</a:t>
            </a:r>
          </a:p>
          <a:p>
            <a:pPr eaLnBrk="1" hangingPunct="1">
              <a:lnSpc>
                <a:spcPct val="90000"/>
              </a:lnSpc>
            </a:pPr>
            <a:r>
              <a:rPr lang="en-US" altLang="en-US">
                <a:latin typeface="Tahoma" charset="0"/>
              </a:rPr>
              <a:t>The Civil War – 1861-1865</a:t>
            </a:r>
          </a:p>
          <a:p>
            <a:pPr eaLnBrk="1" hangingPunct="1">
              <a:lnSpc>
                <a:spcPct val="90000"/>
              </a:lnSpc>
            </a:pPr>
            <a:r>
              <a:rPr lang="en-US" altLang="en-US">
                <a:latin typeface="Tahoma" charset="0"/>
              </a:rPr>
              <a:t>1866 Christian Standard Begins With Isaac Errett As Editor – Devoted To A More Progressive Approach To Christianity</a:t>
            </a:r>
          </a:p>
          <a:p>
            <a:pPr eaLnBrk="1" hangingPunct="1">
              <a:lnSpc>
                <a:spcPct val="90000"/>
              </a:lnSpc>
            </a:pPr>
            <a:r>
              <a:rPr lang="en-US" altLang="en-US">
                <a:latin typeface="Tahoma" charset="0"/>
              </a:rPr>
              <a:t>1906 – U.S. Census Records Distinction Between Christian Church &amp; Churches Of Christ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fade">
                                      <p:cBhvr>
                                        <p:cTn id="7" dur="2000"/>
                                        <p:tgtEl>
                                          <p:spTgt spid="3584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5843">
                                            <p:txEl>
                                              <p:pRg st="0" end="0"/>
                                            </p:txEl>
                                          </p:spTgt>
                                        </p:tgtEl>
                                        <p:attrNameLst>
                                          <p:attrName>style.visibility</p:attrName>
                                        </p:attrNameLst>
                                      </p:cBhvr>
                                      <p:to>
                                        <p:strVal val="visible"/>
                                      </p:to>
                                    </p:set>
                                    <p:animEffect transition="in" filter="fade">
                                      <p:cBhvr>
                                        <p:cTn id="11" dur="2000"/>
                                        <p:tgtEl>
                                          <p:spTgt spid="35843">
                                            <p:txEl>
                                              <p:pRg st="0" end="0"/>
                                            </p:txEl>
                                          </p:spTgt>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5843">
                                            <p:txEl>
                                              <p:pRg st="1" end="1"/>
                                            </p:txEl>
                                          </p:spTgt>
                                        </p:tgtEl>
                                        <p:attrNameLst>
                                          <p:attrName>style.visibility</p:attrName>
                                        </p:attrNameLst>
                                      </p:cBhvr>
                                      <p:to>
                                        <p:strVal val="visible"/>
                                      </p:to>
                                    </p:set>
                                    <p:animEffect transition="in" filter="fade">
                                      <p:cBhvr>
                                        <p:cTn id="15" dur="2000"/>
                                        <p:tgtEl>
                                          <p:spTgt spid="35843">
                                            <p:txEl>
                                              <p:pRg st="1" end="1"/>
                                            </p:txEl>
                                          </p:spTgt>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5843">
                                            <p:txEl>
                                              <p:pRg st="2" end="2"/>
                                            </p:txEl>
                                          </p:spTgt>
                                        </p:tgtEl>
                                        <p:attrNameLst>
                                          <p:attrName>style.visibility</p:attrName>
                                        </p:attrNameLst>
                                      </p:cBhvr>
                                      <p:to>
                                        <p:strVal val="visible"/>
                                      </p:to>
                                    </p:set>
                                    <p:animEffect transition="in" filter="fade">
                                      <p:cBhvr>
                                        <p:cTn id="19" dur="2000"/>
                                        <p:tgtEl>
                                          <p:spTgt spid="35843">
                                            <p:txEl>
                                              <p:pRg st="2" end="2"/>
                                            </p:txEl>
                                          </p:spTgt>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35843">
                                            <p:txEl>
                                              <p:pRg st="3" end="3"/>
                                            </p:txEl>
                                          </p:spTgt>
                                        </p:tgtEl>
                                        <p:attrNameLst>
                                          <p:attrName>style.visibility</p:attrName>
                                        </p:attrNameLst>
                                      </p:cBhvr>
                                      <p:to>
                                        <p:strVal val="visible"/>
                                      </p:to>
                                    </p:set>
                                    <p:animEffect transition="in" filter="fade">
                                      <p:cBhvr>
                                        <p:cTn id="23" dur="2000"/>
                                        <p:tgtEl>
                                          <p:spTgt spid="358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P spid="3584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533400" y="304800"/>
            <a:ext cx="7772400" cy="1143000"/>
          </a:xfrm>
        </p:spPr>
        <p:txBody>
          <a:bodyPr/>
          <a:lstStyle/>
          <a:p>
            <a:pPr eaLnBrk="1" hangingPunct="1"/>
            <a:r>
              <a:rPr lang="en-US" altLang="en-US" sz="4000">
                <a:latin typeface="Tahoma" charset="0"/>
              </a:rPr>
              <a:t>Splintering Continues In The </a:t>
            </a:r>
            <a:br>
              <a:rPr lang="en-US" altLang="en-US" sz="4000">
                <a:latin typeface="Tahoma" charset="0"/>
              </a:rPr>
            </a:br>
            <a:r>
              <a:rPr lang="en-US" altLang="en-US" sz="4000">
                <a:latin typeface="Tahoma" charset="0"/>
              </a:rPr>
              <a:t>20</a:t>
            </a:r>
            <a:r>
              <a:rPr lang="en-US" altLang="en-US" sz="4000" baseline="30000">
                <a:latin typeface="Tahoma" charset="0"/>
              </a:rPr>
              <a:t>th</a:t>
            </a:r>
            <a:r>
              <a:rPr lang="en-US" altLang="en-US" sz="4000">
                <a:latin typeface="Tahoma" charset="0"/>
              </a:rPr>
              <a:t> Century</a:t>
            </a:r>
          </a:p>
        </p:txBody>
      </p:sp>
      <p:sp>
        <p:nvSpPr>
          <p:cNvPr id="36867" name="Rectangle 3"/>
          <p:cNvSpPr>
            <a:spLocks noGrp="1" noChangeArrowheads="1"/>
          </p:cNvSpPr>
          <p:nvPr>
            <p:ph type="body" idx="1"/>
          </p:nvPr>
        </p:nvSpPr>
        <p:spPr>
          <a:xfrm>
            <a:off x="381000" y="1600200"/>
            <a:ext cx="8534400" cy="5029200"/>
          </a:xfrm>
        </p:spPr>
        <p:txBody>
          <a:bodyPr/>
          <a:lstStyle/>
          <a:p>
            <a:pPr eaLnBrk="1" hangingPunct="1"/>
            <a:r>
              <a:rPr lang="en-US" altLang="en-US" sz="2400">
                <a:latin typeface="Tahoma" charset="0"/>
              </a:rPr>
              <a:t>March, 1917 Major Controversy In The College Of The Bible Exists Over The Subject Of Evolution &amp; Higher Criticism, Leading To A Split In Christian Church, Enter: The Disciples Of Christ</a:t>
            </a:r>
          </a:p>
          <a:p>
            <a:pPr eaLnBrk="1" hangingPunct="1"/>
            <a:r>
              <a:rPr lang="en-US" altLang="en-US" sz="2400">
                <a:latin typeface="Tahoma" charset="0"/>
              </a:rPr>
              <a:t>1920s Controversies With R.H. Boll Over Premillennialism</a:t>
            </a:r>
          </a:p>
          <a:p>
            <a:pPr eaLnBrk="1" hangingPunct="1"/>
            <a:r>
              <a:rPr lang="en-US" altLang="en-US" sz="2400">
                <a:latin typeface="Tahoma" charset="0"/>
              </a:rPr>
              <a:t>1930s &amp; 40s Relative Quietness Due To Economic Depression &amp; War</a:t>
            </a:r>
          </a:p>
          <a:p>
            <a:pPr eaLnBrk="1" hangingPunct="1"/>
            <a:r>
              <a:rPr lang="en-US" altLang="en-US" sz="2400">
                <a:latin typeface="Tahoma" charset="0"/>
              </a:rPr>
              <a:t>1950s To 1970s Battles Over Support Of Institutions/Sunday School/Located Preachers/Christian Colleges/etc.</a:t>
            </a:r>
          </a:p>
          <a:p>
            <a:pPr eaLnBrk="1" hangingPunct="1"/>
            <a:r>
              <a:rPr lang="en-US" altLang="en-US" sz="2400">
                <a:latin typeface="Tahoma" charset="0"/>
              </a:rPr>
              <a:t>1980 To Today – The Change Movement – New Hermeneutics/Worship Styles etc.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fade">
                                      <p:cBhvr>
                                        <p:cTn id="7" dur="2000"/>
                                        <p:tgtEl>
                                          <p:spTgt spid="3686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6867">
                                            <p:txEl>
                                              <p:pRg st="0" end="0"/>
                                            </p:txEl>
                                          </p:spTgt>
                                        </p:tgtEl>
                                        <p:attrNameLst>
                                          <p:attrName>style.visibility</p:attrName>
                                        </p:attrNameLst>
                                      </p:cBhvr>
                                      <p:to>
                                        <p:strVal val="visible"/>
                                      </p:to>
                                    </p:set>
                                    <p:animEffect transition="in" filter="fade">
                                      <p:cBhvr>
                                        <p:cTn id="11" dur="2000"/>
                                        <p:tgtEl>
                                          <p:spTgt spid="36867">
                                            <p:txEl>
                                              <p:pRg st="0" end="0"/>
                                            </p:txEl>
                                          </p:spTgt>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6867">
                                            <p:txEl>
                                              <p:pRg st="1" end="1"/>
                                            </p:txEl>
                                          </p:spTgt>
                                        </p:tgtEl>
                                        <p:attrNameLst>
                                          <p:attrName>style.visibility</p:attrName>
                                        </p:attrNameLst>
                                      </p:cBhvr>
                                      <p:to>
                                        <p:strVal val="visible"/>
                                      </p:to>
                                    </p:set>
                                    <p:animEffect transition="in" filter="fade">
                                      <p:cBhvr>
                                        <p:cTn id="15" dur="2000"/>
                                        <p:tgtEl>
                                          <p:spTgt spid="36867">
                                            <p:txEl>
                                              <p:pRg st="1" end="1"/>
                                            </p:txEl>
                                          </p:spTgt>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6867">
                                            <p:txEl>
                                              <p:pRg st="2" end="2"/>
                                            </p:txEl>
                                          </p:spTgt>
                                        </p:tgtEl>
                                        <p:attrNameLst>
                                          <p:attrName>style.visibility</p:attrName>
                                        </p:attrNameLst>
                                      </p:cBhvr>
                                      <p:to>
                                        <p:strVal val="visible"/>
                                      </p:to>
                                    </p:set>
                                    <p:animEffect transition="in" filter="fade">
                                      <p:cBhvr>
                                        <p:cTn id="19" dur="2000"/>
                                        <p:tgtEl>
                                          <p:spTgt spid="36867">
                                            <p:txEl>
                                              <p:pRg st="2" end="2"/>
                                            </p:txEl>
                                          </p:spTgt>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36867">
                                            <p:txEl>
                                              <p:pRg st="3" end="3"/>
                                            </p:txEl>
                                          </p:spTgt>
                                        </p:tgtEl>
                                        <p:attrNameLst>
                                          <p:attrName>style.visibility</p:attrName>
                                        </p:attrNameLst>
                                      </p:cBhvr>
                                      <p:to>
                                        <p:strVal val="visible"/>
                                      </p:to>
                                    </p:set>
                                    <p:animEffect transition="in" filter="fade">
                                      <p:cBhvr>
                                        <p:cTn id="23" dur="2000"/>
                                        <p:tgtEl>
                                          <p:spTgt spid="36867">
                                            <p:txEl>
                                              <p:pRg st="3" end="3"/>
                                            </p:txEl>
                                          </p:spTgt>
                                        </p:tgtEl>
                                      </p:cBhvr>
                                    </p:animEffect>
                                  </p:childTnLst>
                                </p:cTn>
                              </p:par>
                            </p:childTnLst>
                          </p:cTn>
                        </p:par>
                        <p:par>
                          <p:cTn id="24" fill="hold" nodeType="afterGroup">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36867">
                                            <p:txEl>
                                              <p:pRg st="4" end="4"/>
                                            </p:txEl>
                                          </p:spTgt>
                                        </p:tgtEl>
                                        <p:attrNameLst>
                                          <p:attrName>style.visibility</p:attrName>
                                        </p:attrNameLst>
                                      </p:cBhvr>
                                      <p:to>
                                        <p:strVal val="visible"/>
                                      </p:to>
                                    </p:set>
                                    <p:animEffect transition="in" filter="fade">
                                      <p:cBhvr>
                                        <p:cTn id="27" dur="2000"/>
                                        <p:tgtEl>
                                          <p:spTgt spid="368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p:bldP spid="3686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381000" y="457200"/>
          <a:ext cx="5108575" cy="5867400"/>
        </p:xfrm>
        <a:graphic>
          <a:graphicData uri="http://schemas.openxmlformats.org/presentationml/2006/ole">
            <mc:AlternateContent xmlns:mc="http://schemas.openxmlformats.org/markup-compatibility/2006">
              <mc:Choice xmlns:v="urn:schemas-microsoft-com:vml" Requires="v">
                <p:oleObj spid="_x0000_s1029" name="Photo Editor Photo" r:id="rId3" imgW="14771429" imgH="16961905" progId="">
                  <p:embed/>
                </p:oleObj>
              </mc:Choice>
              <mc:Fallback>
                <p:oleObj name="Photo Editor Photo" r:id="rId3" imgW="14771429" imgH="16961905"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57200"/>
                        <a:ext cx="5108575"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147" name="Text Box 3"/>
          <p:cNvSpPr txBox="1">
            <a:spLocks noChangeArrowheads="1"/>
          </p:cNvSpPr>
          <p:nvPr/>
        </p:nvSpPr>
        <p:spPr bwMode="auto">
          <a:xfrm>
            <a:off x="5486400" y="457200"/>
            <a:ext cx="3581400" cy="60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800">
                <a:latin typeface="Tahoma" charset="0"/>
              </a:rPr>
              <a:t>Jesus Taught:</a:t>
            </a:r>
          </a:p>
          <a:p>
            <a:pPr eaLnBrk="1" hangingPunct="1">
              <a:spcBef>
                <a:spcPct val="50000"/>
              </a:spcBef>
            </a:pPr>
            <a:r>
              <a:rPr lang="en-US" altLang="en-US" sz="2800">
                <a:latin typeface="Tahoma" charset="0"/>
              </a:rPr>
              <a:t>Mark 9:1 – Some Standing Here Will Not Taste Death Before The Kingdom Comes</a:t>
            </a:r>
          </a:p>
          <a:p>
            <a:pPr eaLnBrk="1" hangingPunct="1">
              <a:spcBef>
                <a:spcPct val="50000"/>
              </a:spcBef>
            </a:pPr>
            <a:r>
              <a:rPr lang="en-US" altLang="en-US" sz="2800">
                <a:latin typeface="Tahoma" charset="0"/>
              </a:rPr>
              <a:t>Matthew 16:13-19 – “Upon This Rock I Will Build My </a:t>
            </a:r>
            <a:r>
              <a:rPr lang="en-US" altLang="en-US" sz="2800" u="sng">
                <a:latin typeface="Tahoma" charset="0"/>
              </a:rPr>
              <a:t>Church </a:t>
            </a:r>
            <a:r>
              <a:rPr lang="en-US" altLang="en-US" sz="2800">
                <a:latin typeface="Tahoma" charset="0"/>
              </a:rPr>
              <a:t>. . . And I Will Give Unto You The Keys Of The </a:t>
            </a:r>
            <a:r>
              <a:rPr lang="en-US" altLang="en-US" sz="2800" u="sng">
                <a:latin typeface="Tahoma" charset="0"/>
              </a:rPr>
              <a:t>Kingdom</a:t>
            </a:r>
            <a:r>
              <a:rPr lang="en-US" altLang="en-US" sz="2800">
                <a:latin typeface="Tahoma" charset="0"/>
              </a:rPr>
              <a:t> Of Heaven”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147"/>
                                        </p:tgtEl>
                                        <p:attrNameLst>
                                          <p:attrName>style.visibility</p:attrName>
                                        </p:attrNameLst>
                                      </p:cBhvr>
                                      <p:to>
                                        <p:strVal val="visible"/>
                                      </p:to>
                                    </p:set>
                                    <p:animEffect transition="in" filter="fade">
                                      <p:cBhvr>
                                        <p:cTn id="11" dur="2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a:solidFill>
                  <a:srgbClr val="808000"/>
                </a:solidFill>
                <a:latin typeface="Tahoma" charset="0"/>
              </a:rPr>
              <a:t>On The 1st Day Of Pentecost</a:t>
            </a:r>
          </a:p>
        </p:txBody>
      </p:sp>
      <p:sp>
        <p:nvSpPr>
          <p:cNvPr id="7171" name="Rectangle 3"/>
          <p:cNvSpPr>
            <a:spLocks noGrp="1" noChangeArrowheads="1"/>
          </p:cNvSpPr>
          <p:nvPr>
            <p:ph type="body" idx="1"/>
          </p:nvPr>
        </p:nvSpPr>
        <p:spPr>
          <a:xfrm>
            <a:off x="1219200" y="1752600"/>
            <a:ext cx="7239000" cy="4419600"/>
          </a:xfrm>
        </p:spPr>
        <p:txBody>
          <a:bodyPr/>
          <a:lstStyle/>
          <a:p>
            <a:pPr eaLnBrk="1" hangingPunct="1">
              <a:lnSpc>
                <a:spcPct val="90000"/>
              </a:lnSpc>
            </a:pPr>
            <a:r>
              <a:rPr lang="en-US" altLang="en-US">
                <a:latin typeface="Tahoma" charset="0"/>
              </a:rPr>
              <a:t>Prophecy Fulfilled</a:t>
            </a:r>
          </a:p>
          <a:p>
            <a:pPr lvl="1" eaLnBrk="1" hangingPunct="1">
              <a:lnSpc>
                <a:spcPct val="90000"/>
              </a:lnSpc>
            </a:pPr>
            <a:r>
              <a:rPr lang="en-US" altLang="en-US" sz="3200">
                <a:latin typeface="Tahoma" charset="0"/>
              </a:rPr>
              <a:t>vv.16-21 – Joel 2 – God’s Great And Notable Day</a:t>
            </a:r>
          </a:p>
          <a:p>
            <a:pPr lvl="1" eaLnBrk="1" hangingPunct="1">
              <a:lnSpc>
                <a:spcPct val="90000"/>
              </a:lnSpc>
            </a:pPr>
            <a:r>
              <a:rPr lang="en-US" altLang="en-US" sz="3200">
                <a:latin typeface="Tahoma" charset="0"/>
              </a:rPr>
              <a:t>vv. 25-28 – Psalm 16:8-11 – David’s Prophecy</a:t>
            </a:r>
          </a:p>
          <a:p>
            <a:pPr eaLnBrk="1" hangingPunct="1">
              <a:lnSpc>
                <a:spcPct val="90000"/>
              </a:lnSpc>
            </a:pPr>
            <a:r>
              <a:rPr lang="en-US" altLang="en-US">
                <a:latin typeface="Tahoma" charset="0"/>
              </a:rPr>
              <a:t>Church Starts – v.38-40</a:t>
            </a:r>
          </a:p>
          <a:p>
            <a:pPr eaLnBrk="1" hangingPunct="1">
              <a:lnSpc>
                <a:spcPct val="90000"/>
              </a:lnSpc>
            </a:pPr>
            <a:r>
              <a:rPr lang="en-US" altLang="en-US">
                <a:latin typeface="Tahoma" charset="0"/>
              </a:rPr>
              <a:t>Kingdom Rule Begins Thru Apostles’ Binding Authority, cf. v.42-47 with Matthew 16:18,19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2000"/>
                                        <p:tgtEl>
                                          <p:spTgt spid="717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171">
                                            <p:txEl>
                                              <p:pRg st="0" end="0"/>
                                            </p:txEl>
                                          </p:spTgt>
                                        </p:tgtEl>
                                        <p:attrNameLst>
                                          <p:attrName>style.visibility</p:attrName>
                                        </p:attrNameLst>
                                      </p:cBhvr>
                                      <p:to>
                                        <p:strVal val="visible"/>
                                      </p:to>
                                    </p:set>
                                    <p:animEffect transition="in" filter="fade">
                                      <p:cBhvr>
                                        <p:cTn id="11" dur="2000"/>
                                        <p:tgtEl>
                                          <p:spTgt spid="7171">
                                            <p:txEl>
                                              <p:pRg st="0" end="0"/>
                                            </p:txEl>
                                          </p:spTgt>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171">
                                            <p:txEl>
                                              <p:pRg st="1" end="1"/>
                                            </p:txEl>
                                          </p:spTgt>
                                        </p:tgtEl>
                                        <p:attrNameLst>
                                          <p:attrName>style.visibility</p:attrName>
                                        </p:attrNameLst>
                                      </p:cBhvr>
                                      <p:to>
                                        <p:strVal val="visible"/>
                                      </p:to>
                                    </p:set>
                                    <p:animEffect transition="in" filter="fade">
                                      <p:cBhvr>
                                        <p:cTn id="15" dur="2000"/>
                                        <p:tgtEl>
                                          <p:spTgt spid="7171">
                                            <p:txEl>
                                              <p:pRg st="1" end="1"/>
                                            </p:txEl>
                                          </p:spTgt>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Effect transition="in" filter="fade">
                                      <p:cBhvr>
                                        <p:cTn id="19" dur="2000"/>
                                        <p:tgtEl>
                                          <p:spTgt spid="7171">
                                            <p:txEl>
                                              <p:pRg st="2" end="2"/>
                                            </p:txEl>
                                          </p:spTgt>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7171">
                                            <p:txEl>
                                              <p:pRg st="3" end="3"/>
                                            </p:txEl>
                                          </p:spTgt>
                                        </p:tgtEl>
                                        <p:attrNameLst>
                                          <p:attrName>style.visibility</p:attrName>
                                        </p:attrNameLst>
                                      </p:cBhvr>
                                      <p:to>
                                        <p:strVal val="visible"/>
                                      </p:to>
                                    </p:set>
                                    <p:animEffect transition="in" filter="fade">
                                      <p:cBhvr>
                                        <p:cTn id="23" dur="2000"/>
                                        <p:tgtEl>
                                          <p:spTgt spid="7171">
                                            <p:txEl>
                                              <p:pRg st="3" end="3"/>
                                            </p:txEl>
                                          </p:spTgt>
                                        </p:tgtEl>
                                      </p:cBhvr>
                                    </p:animEffect>
                                  </p:childTnLst>
                                </p:cTn>
                              </p:par>
                            </p:childTnLst>
                          </p:cTn>
                        </p:par>
                        <p:par>
                          <p:cTn id="24" fill="hold" nodeType="afterGroup">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2000"/>
                                        <p:tgtEl>
                                          <p:spTgt spid="71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utoUpdateAnimBg="0"/>
      <p:bldP spid="7171" grpId="0" build="p" bldLvl="2"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NTS127A"/>
          <p:cNvPicPr>
            <a:picLocks noChangeAspect="1" noChangeArrowheads="1"/>
          </p:cNvPicPr>
          <p:nvPr/>
        </p:nvPicPr>
        <p:blipFill>
          <a:blip r:embed="rId2">
            <a:lum bright="66000"/>
            <a:extLst>
              <a:ext uri="{28A0092B-C50C-407E-A947-70E740481C1C}">
                <a14:useLocalDpi xmlns:a14="http://schemas.microsoft.com/office/drawing/2010/main" val="0"/>
              </a:ext>
            </a:extLst>
          </a:blip>
          <a:srcRect/>
          <a:stretch>
            <a:fillRect/>
          </a:stretch>
        </p:blipFill>
        <p:spPr bwMode="auto">
          <a:xfrm>
            <a:off x="609600" y="0"/>
            <a:ext cx="79248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ChangeArrowheads="1"/>
          </p:cNvSpPr>
          <p:nvPr/>
        </p:nvSpPr>
        <p:spPr bwMode="auto">
          <a:xfrm>
            <a:off x="609600" y="228600"/>
            <a:ext cx="7772400" cy="1143000"/>
          </a:xfrm>
          <a:prstGeom prst="rect">
            <a:avLst/>
          </a:prstGeom>
          <a:noFill/>
          <a:ln w="9525">
            <a:noFill/>
            <a:miter lim="800000"/>
            <a:headEnd/>
            <a:tailEnd/>
          </a:ln>
          <a:effectLst/>
        </p:spPr>
        <p:txBody>
          <a:bodyPr anchor="ctr"/>
          <a:lstStyle/>
          <a:p>
            <a:pPr algn="ctr">
              <a:defRPr/>
            </a:pPr>
            <a:r>
              <a:rPr lang="en-US" sz="4400">
                <a:effectLst>
                  <a:outerShdw blurRad="38100" dist="38100" dir="2700000" algn="tl">
                    <a:srgbClr val="C0C0C0"/>
                  </a:outerShdw>
                </a:effectLst>
                <a:latin typeface="Tahoma" pitchFamily="34" charset="0"/>
              </a:rPr>
              <a:t>Problems In The Church Required Letters</a:t>
            </a:r>
          </a:p>
        </p:txBody>
      </p:sp>
      <p:sp>
        <p:nvSpPr>
          <p:cNvPr id="12292" name="Rectangle 4"/>
          <p:cNvSpPr>
            <a:spLocks noChangeArrowheads="1"/>
          </p:cNvSpPr>
          <p:nvPr/>
        </p:nvSpPr>
        <p:spPr bwMode="auto">
          <a:xfrm>
            <a:off x="457200" y="1752600"/>
            <a:ext cx="7772400" cy="4114800"/>
          </a:xfrm>
          <a:prstGeom prst="rect">
            <a:avLst/>
          </a:prstGeom>
          <a:noFill/>
          <a:ln w="9525">
            <a:noFill/>
            <a:miter lim="800000"/>
            <a:headEnd/>
            <a:tailEnd/>
          </a:ln>
          <a:effectLst/>
        </p:spPr>
        <p:txBody>
          <a:bodyPr/>
          <a:lstStyle/>
          <a:p>
            <a:pPr marL="342900" indent="-342900">
              <a:lnSpc>
                <a:spcPct val="90000"/>
              </a:lnSpc>
              <a:spcBef>
                <a:spcPct val="20000"/>
              </a:spcBef>
              <a:buFont typeface="Wingdings" pitchFamily="2" charset="2"/>
              <a:buChar char="Ø"/>
              <a:defRPr/>
            </a:pPr>
            <a:r>
              <a:rPr lang="en-US" sz="3200">
                <a:effectLst>
                  <a:outerShdw blurRad="38100" dist="38100" dir="2700000" algn="tl">
                    <a:srgbClr val="C0C0C0"/>
                  </a:outerShdw>
                </a:effectLst>
                <a:latin typeface="Tahoma" pitchFamily="34" charset="0"/>
              </a:rPr>
              <a:t>1 &amp; 2 Corinthians</a:t>
            </a:r>
          </a:p>
          <a:p>
            <a:pPr marL="742950" lvl="1" indent="-285750">
              <a:lnSpc>
                <a:spcPct val="90000"/>
              </a:lnSpc>
              <a:spcBef>
                <a:spcPct val="20000"/>
              </a:spcBef>
              <a:buFont typeface="Wingdings" pitchFamily="2" charset="2"/>
              <a:buChar char="Ø"/>
              <a:defRPr/>
            </a:pPr>
            <a:r>
              <a:rPr lang="en-US" sz="2800">
                <a:effectLst>
                  <a:outerShdw blurRad="38100" dist="38100" dir="2700000" algn="tl">
                    <a:srgbClr val="C0C0C0"/>
                  </a:outerShdw>
                </a:effectLst>
                <a:latin typeface="Tahoma" pitchFamily="34" charset="0"/>
              </a:rPr>
              <a:t>Disunity Through Partyism</a:t>
            </a:r>
          </a:p>
          <a:p>
            <a:pPr marL="742950" lvl="1" indent="-285750">
              <a:lnSpc>
                <a:spcPct val="90000"/>
              </a:lnSpc>
              <a:spcBef>
                <a:spcPct val="20000"/>
              </a:spcBef>
              <a:buFont typeface="Wingdings" pitchFamily="2" charset="2"/>
              <a:buChar char="Ø"/>
              <a:defRPr/>
            </a:pPr>
            <a:r>
              <a:rPr lang="en-US" sz="2800">
                <a:effectLst>
                  <a:outerShdw blurRad="38100" dist="38100" dir="2700000" algn="tl">
                    <a:srgbClr val="C0C0C0"/>
                  </a:outerShdw>
                </a:effectLst>
                <a:latin typeface="Tahoma" pitchFamily="34" charset="0"/>
              </a:rPr>
              <a:t>Taking Brothers To Law</a:t>
            </a:r>
          </a:p>
          <a:p>
            <a:pPr marL="742950" lvl="1" indent="-285750">
              <a:lnSpc>
                <a:spcPct val="90000"/>
              </a:lnSpc>
              <a:spcBef>
                <a:spcPct val="20000"/>
              </a:spcBef>
              <a:buFont typeface="Wingdings" pitchFamily="2" charset="2"/>
              <a:buChar char="Ø"/>
              <a:defRPr/>
            </a:pPr>
            <a:r>
              <a:rPr lang="en-US" sz="2800">
                <a:effectLst>
                  <a:outerShdw blurRad="38100" dist="38100" dir="2700000" algn="tl">
                    <a:srgbClr val="C0C0C0"/>
                  </a:outerShdw>
                </a:effectLst>
                <a:latin typeface="Tahoma" pitchFamily="34" charset="0"/>
              </a:rPr>
              <a:t>Incest</a:t>
            </a:r>
          </a:p>
          <a:p>
            <a:pPr marL="742950" lvl="1" indent="-285750">
              <a:lnSpc>
                <a:spcPct val="90000"/>
              </a:lnSpc>
              <a:spcBef>
                <a:spcPct val="20000"/>
              </a:spcBef>
              <a:buFont typeface="Wingdings" pitchFamily="2" charset="2"/>
              <a:buChar char="Ø"/>
              <a:defRPr/>
            </a:pPr>
            <a:r>
              <a:rPr lang="en-US" sz="2800">
                <a:effectLst>
                  <a:outerShdw blurRad="38100" dist="38100" dir="2700000" algn="tl">
                    <a:srgbClr val="C0C0C0"/>
                  </a:outerShdw>
                </a:effectLst>
                <a:latin typeface="Tahoma" pitchFamily="34" charset="0"/>
              </a:rPr>
              <a:t>Denial Of The Resurrection, etc.</a:t>
            </a:r>
          </a:p>
          <a:p>
            <a:pPr marL="342900" indent="-342900">
              <a:lnSpc>
                <a:spcPct val="90000"/>
              </a:lnSpc>
              <a:spcBef>
                <a:spcPct val="20000"/>
              </a:spcBef>
              <a:buFont typeface="Wingdings" pitchFamily="2" charset="2"/>
              <a:buChar char="Ø"/>
              <a:defRPr/>
            </a:pPr>
            <a:r>
              <a:rPr lang="en-US" sz="2800">
                <a:effectLst>
                  <a:outerShdw blurRad="38100" dist="38100" dir="2700000" algn="tl">
                    <a:srgbClr val="C0C0C0"/>
                  </a:outerShdw>
                </a:effectLst>
                <a:latin typeface="Tahoma" pitchFamily="34" charset="0"/>
              </a:rPr>
              <a:t>Colossee – Mysticism, Gnosticism</a:t>
            </a:r>
          </a:p>
          <a:p>
            <a:pPr marL="342900" indent="-342900">
              <a:lnSpc>
                <a:spcPct val="90000"/>
              </a:lnSpc>
              <a:spcBef>
                <a:spcPct val="20000"/>
              </a:spcBef>
              <a:buFont typeface="Wingdings" pitchFamily="2" charset="2"/>
              <a:buChar char="Ø"/>
              <a:defRPr/>
            </a:pPr>
            <a:r>
              <a:rPr lang="en-US" sz="2800">
                <a:effectLst>
                  <a:outerShdw blurRad="38100" dist="38100" dir="2700000" algn="tl">
                    <a:srgbClr val="C0C0C0"/>
                  </a:outerShdw>
                </a:effectLst>
                <a:latin typeface="Tahoma" pitchFamily="34" charset="0"/>
              </a:rPr>
              <a:t>Revelation – 7 Churches – With Problems</a:t>
            </a:r>
          </a:p>
          <a:p>
            <a:pPr marL="342900" indent="-342900">
              <a:lnSpc>
                <a:spcPct val="90000"/>
              </a:lnSpc>
              <a:spcBef>
                <a:spcPct val="20000"/>
              </a:spcBef>
              <a:buFont typeface="Wingdings" pitchFamily="2" charset="2"/>
              <a:buChar char="Ø"/>
              <a:defRPr/>
            </a:pPr>
            <a:r>
              <a:rPr lang="en-US" sz="2800">
                <a:effectLst>
                  <a:outerShdw blurRad="38100" dist="38100" dir="2700000" algn="tl">
                    <a:srgbClr val="C0C0C0"/>
                  </a:outerShdw>
                </a:effectLst>
                <a:latin typeface="Tahoma" pitchFamily="34" charset="0"/>
              </a:rPr>
              <a:t>Acts 20:28ff – Paul’s Warnings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2290"/>
                                        </p:tgtEl>
                                        <p:attrNameLst>
                                          <p:attrName>style.visibility</p:attrName>
                                        </p:attrNameLst>
                                      </p:cBhvr>
                                      <p:to>
                                        <p:strVal val="visible"/>
                                      </p:to>
                                    </p:set>
                                  </p:childTnLst>
                                </p:cTn>
                              </p:par>
                            </p:childTnLst>
                          </p:cTn>
                        </p:par>
                        <p:par>
                          <p:cTn id="7" fill="hold" nodeType="afterGroup">
                            <p:stCondLst>
                              <p:cond delay="500"/>
                            </p:stCondLst>
                            <p:childTnLst>
                              <p:par>
                                <p:cTn id="8" presetID="10" presetClass="entr" presetSubtype="0" fill="hold" grpId="0" nodeType="afterEffect">
                                  <p:stCondLst>
                                    <p:cond delay="0"/>
                                  </p:stCondLst>
                                  <p:childTnLst>
                                    <p:set>
                                      <p:cBhvr>
                                        <p:cTn id="9" dur="1" fill="hold">
                                          <p:stCondLst>
                                            <p:cond delay="0"/>
                                          </p:stCondLst>
                                        </p:cTn>
                                        <p:tgtEl>
                                          <p:spTgt spid="12291"/>
                                        </p:tgtEl>
                                        <p:attrNameLst>
                                          <p:attrName>style.visibility</p:attrName>
                                        </p:attrNameLst>
                                      </p:cBhvr>
                                      <p:to>
                                        <p:strVal val="visible"/>
                                      </p:to>
                                    </p:set>
                                    <p:animEffect transition="in" filter="fade">
                                      <p:cBhvr>
                                        <p:cTn id="10" dur="2000"/>
                                        <p:tgtEl>
                                          <p:spTgt spid="12291"/>
                                        </p:tgtEl>
                                      </p:cBhvr>
                                    </p:animEffect>
                                  </p:childTnLst>
                                </p:cTn>
                              </p:par>
                            </p:childTnLst>
                          </p:cTn>
                        </p:par>
                        <p:par>
                          <p:cTn id="11" fill="hold" nodeType="afterGroup">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12292">
                                            <p:txEl>
                                              <p:pRg st="0" end="0"/>
                                            </p:txEl>
                                          </p:spTgt>
                                        </p:tgtEl>
                                        <p:attrNameLst>
                                          <p:attrName>style.visibility</p:attrName>
                                        </p:attrNameLst>
                                      </p:cBhvr>
                                      <p:to>
                                        <p:strVal val="visible"/>
                                      </p:to>
                                    </p:set>
                                    <p:animEffect transition="in" filter="fade">
                                      <p:cBhvr>
                                        <p:cTn id="14" dur="2000"/>
                                        <p:tgtEl>
                                          <p:spTgt spid="12292">
                                            <p:txEl>
                                              <p:pRg st="0" end="0"/>
                                            </p:txEl>
                                          </p:spTgt>
                                        </p:tgtEl>
                                      </p:cBhvr>
                                    </p:animEffect>
                                  </p:childTnLst>
                                </p:cTn>
                              </p:par>
                            </p:childTnLst>
                          </p:cTn>
                        </p:par>
                        <p:par>
                          <p:cTn id="15" fill="hold" nodeType="afterGroup">
                            <p:stCondLst>
                              <p:cond delay="4500"/>
                            </p:stCondLst>
                            <p:childTnLst>
                              <p:par>
                                <p:cTn id="16" presetID="10" presetClass="entr" presetSubtype="0" fill="hold" grpId="0" nodeType="afterEffect">
                                  <p:stCondLst>
                                    <p:cond delay="0"/>
                                  </p:stCondLst>
                                  <p:childTnLst>
                                    <p:set>
                                      <p:cBhvr>
                                        <p:cTn id="17" dur="1" fill="hold">
                                          <p:stCondLst>
                                            <p:cond delay="0"/>
                                          </p:stCondLst>
                                        </p:cTn>
                                        <p:tgtEl>
                                          <p:spTgt spid="12292">
                                            <p:txEl>
                                              <p:pRg st="1" end="1"/>
                                            </p:txEl>
                                          </p:spTgt>
                                        </p:tgtEl>
                                        <p:attrNameLst>
                                          <p:attrName>style.visibility</p:attrName>
                                        </p:attrNameLst>
                                      </p:cBhvr>
                                      <p:to>
                                        <p:strVal val="visible"/>
                                      </p:to>
                                    </p:set>
                                    <p:animEffect transition="in" filter="fade">
                                      <p:cBhvr>
                                        <p:cTn id="18" dur="2000"/>
                                        <p:tgtEl>
                                          <p:spTgt spid="12292">
                                            <p:txEl>
                                              <p:pRg st="1" end="1"/>
                                            </p:txEl>
                                          </p:spTgt>
                                        </p:tgtEl>
                                      </p:cBhvr>
                                    </p:animEffect>
                                  </p:childTnLst>
                                </p:cTn>
                              </p:par>
                            </p:childTnLst>
                          </p:cTn>
                        </p:par>
                        <p:par>
                          <p:cTn id="19" fill="hold" nodeType="afterGroup">
                            <p:stCondLst>
                              <p:cond delay="6500"/>
                            </p:stCondLst>
                            <p:childTnLst>
                              <p:par>
                                <p:cTn id="20" presetID="10" presetClass="entr" presetSubtype="0" fill="hold" grpId="0" nodeType="afterEffect">
                                  <p:stCondLst>
                                    <p:cond delay="0"/>
                                  </p:stCondLst>
                                  <p:childTnLst>
                                    <p:set>
                                      <p:cBhvr>
                                        <p:cTn id="21" dur="1" fill="hold">
                                          <p:stCondLst>
                                            <p:cond delay="0"/>
                                          </p:stCondLst>
                                        </p:cTn>
                                        <p:tgtEl>
                                          <p:spTgt spid="12292">
                                            <p:txEl>
                                              <p:pRg st="2" end="2"/>
                                            </p:txEl>
                                          </p:spTgt>
                                        </p:tgtEl>
                                        <p:attrNameLst>
                                          <p:attrName>style.visibility</p:attrName>
                                        </p:attrNameLst>
                                      </p:cBhvr>
                                      <p:to>
                                        <p:strVal val="visible"/>
                                      </p:to>
                                    </p:set>
                                    <p:animEffect transition="in" filter="fade">
                                      <p:cBhvr>
                                        <p:cTn id="22" dur="2000"/>
                                        <p:tgtEl>
                                          <p:spTgt spid="12292">
                                            <p:txEl>
                                              <p:pRg st="2" end="2"/>
                                            </p:txEl>
                                          </p:spTgt>
                                        </p:tgtEl>
                                      </p:cBhvr>
                                    </p:animEffect>
                                  </p:childTnLst>
                                </p:cTn>
                              </p:par>
                            </p:childTnLst>
                          </p:cTn>
                        </p:par>
                        <p:par>
                          <p:cTn id="23" fill="hold" nodeType="afterGroup">
                            <p:stCondLst>
                              <p:cond delay="8500"/>
                            </p:stCondLst>
                            <p:childTnLst>
                              <p:par>
                                <p:cTn id="24" presetID="10" presetClass="entr" presetSubtype="0" fill="hold" grpId="0" nodeType="afterEffect">
                                  <p:stCondLst>
                                    <p:cond delay="0"/>
                                  </p:stCondLst>
                                  <p:childTnLst>
                                    <p:set>
                                      <p:cBhvr>
                                        <p:cTn id="25" dur="1" fill="hold">
                                          <p:stCondLst>
                                            <p:cond delay="0"/>
                                          </p:stCondLst>
                                        </p:cTn>
                                        <p:tgtEl>
                                          <p:spTgt spid="12292">
                                            <p:txEl>
                                              <p:pRg st="3" end="3"/>
                                            </p:txEl>
                                          </p:spTgt>
                                        </p:tgtEl>
                                        <p:attrNameLst>
                                          <p:attrName>style.visibility</p:attrName>
                                        </p:attrNameLst>
                                      </p:cBhvr>
                                      <p:to>
                                        <p:strVal val="visible"/>
                                      </p:to>
                                    </p:set>
                                    <p:animEffect transition="in" filter="fade">
                                      <p:cBhvr>
                                        <p:cTn id="26" dur="2000"/>
                                        <p:tgtEl>
                                          <p:spTgt spid="12292">
                                            <p:txEl>
                                              <p:pRg st="3" end="3"/>
                                            </p:txEl>
                                          </p:spTgt>
                                        </p:tgtEl>
                                      </p:cBhvr>
                                    </p:animEffect>
                                  </p:childTnLst>
                                </p:cTn>
                              </p:par>
                            </p:childTnLst>
                          </p:cTn>
                        </p:par>
                        <p:par>
                          <p:cTn id="27" fill="hold" nodeType="afterGroup">
                            <p:stCondLst>
                              <p:cond delay="10500"/>
                            </p:stCondLst>
                            <p:childTnLst>
                              <p:par>
                                <p:cTn id="28" presetID="10" presetClass="entr" presetSubtype="0" fill="hold" grpId="0" nodeType="afterEffect">
                                  <p:stCondLst>
                                    <p:cond delay="0"/>
                                  </p:stCondLst>
                                  <p:childTnLst>
                                    <p:set>
                                      <p:cBhvr>
                                        <p:cTn id="29" dur="1" fill="hold">
                                          <p:stCondLst>
                                            <p:cond delay="0"/>
                                          </p:stCondLst>
                                        </p:cTn>
                                        <p:tgtEl>
                                          <p:spTgt spid="12292">
                                            <p:txEl>
                                              <p:pRg st="4" end="4"/>
                                            </p:txEl>
                                          </p:spTgt>
                                        </p:tgtEl>
                                        <p:attrNameLst>
                                          <p:attrName>style.visibility</p:attrName>
                                        </p:attrNameLst>
                                      </p:cBhvr>
                                      <p:to>
                                        <p:strVal val="visible"/>
                                      </p:to>
                                    </p:set>
                                    <p:animEffect transition="in" filter="fade">
                                      <p:cBhvr>
                                        <p:cTn id="30" dur="2000"/>
                                        <p:tgtEl>
                                          <p:spTgt spid="12292">
                                            <p:txEl>
                                              <p:pRg st="4" end="4"/>
                                            </p:txEl>
                                          </p:spTgt>
                                        </p:tgtEl>
                                      </p:cBhvr>
                                    </p:animEffect>
                                  </p:childTnLst>
                                </p:cTn>
                              </p:par>
                            </p:childTnLst>
                          </p:cTn>
                        </p:par>
                        <p:par>
                          <p:cTn id="31" fill="hold" nodeType="afterGroup">
                            <p:stCondLst>
                              <p:cond delay="12500"/>
                            </p:stCondLst>
                            <p:childTnLst>
                              <p:par>
                                <p:cTn id="32" presetID="10" presetClass="entr" presetSubtype="0" fill="hold" grpId="0" nodeType="afterEffect">
                                  <p:stCondLst>
                                    <p:cond delay="0"/>
                                  </p:stCondLst>
                                  <p:childTnLst>
                                    <p:set>
                                      <p:cBhvr>
                                        <p:cTn id="33" dur="1" fill="hold">
                                          <p:stCondLst>
                                            <p:cond delay="0"/>
                                          </p:stCondLst>
                                        </p:cTn>
                                        <p:tgtEl>
                                          <p:spTgt spid="12292">
                                            <p:txEl>
                                              <p:pRg st="5" end="5"/>
                                            </p:txEl>
                                          </p:spTgt>
                                        </p:tgtEl>
                                        <p:attrNameLst>
                                          <p:attrName>style.visibility</p:attrName>
                                        </p:attrNameLst>
                                      </p:cBhvr>
                                      <p:to>
                                        <p:strVal val="visible"/>
                                      </p:to>
                                    </p:set>
                                    <p:animEffect transition="in" filter="fade">
                                      <p:cBhvr>
                                        <p:cTn id="34" dur="2000"/>
                                        <p:tgtEl>
                                          <p:spTgt spid="12292">
                                            <p:txEl>
                                              <p:pRg st="5" end="5"/>
                                            </p:txEl>
                                          </p:spTgt>
                                        </p:tgtEl>
                                      </p:cBhvr>
                                    </p:animEffect>
                                  </p:childTnLst>
                                </p:cTn>
                              </p:par>
                            </p:childTnLst>
                          </p:cTn>
                        </p:par>
                        <p:par>
                          <p:cTn id="35" fill="hold" nodeType="afterGroup">
                            <p:stCondLst>
                              <p:cond delay="14500"/>
                            </p:stCondLst>
                            <p:childTnLst>
                              <p:par>
                                <p:cTn id="36" presetID="10" presetClass="entr" presetSubtype="0" fill="hold" grpId="0" nodeType="afterEffect">
                                  <p:stCondLst>
                                    <p:cond delay="0"/>
                                  </p:stCondLst>
                                  <p:childTnLst>
                                    <p:set>
                                      <p:cBhvr>
                                        <p:cTn id="37" dur="1" fill="hold">
                                          <p:stCondLst>
                                            <p:cond delay="0"/>
                                          </p:stCondLst>
                                        </p:cTn>
                                        <p:tgtEl>
                                          <p:spTgt spid="12292">
                                            <p:txEl>
                                              <p:pRg st="6" end="6"/>
                                            </p:txEl>
                                          </p:spTgt>
                                        </p:tgtEl>
                                        <p:attrNameLst>
                                          <p:attrName>style.visibility</p:attrName>
                                        </p:attrNameLst>
                                      </p:cBhvr>
                                      <p:to>
                                        <p:strVal val="visible"/>
                                      </p:to>
                                    </p:set>
                                    <p:animEffect transition="in" filter="fade">
                                      <p:cBhvr>
                                        <p:cTn id="38" dur="2000"/>
                                        <p:tgtEl>
                                          <p:spTgt spid="12292">
                                            <p:txEl>
                                              <p:pRg st="6" end="6"/>
                                            </p:txEl>
                                          </p:spTgt>
                                        </p:tgtEl>
                                      </p:cBhvr>
                                    </p:animEffect>
                                  </p:childTnLst>
                                </p:cTn>
                              </p:par>
                            </p:childTnLst>
                          </p:cTn>
                        </p:par>
                        <p:par>
                          <p:cTn id="39" fill="hold" nodeType="afterGroup">
                            <p:stCondLst>
                              <p:cond delay="16500"/>
                            </p:stCondLst>
                            <p:childTnLst>
                              <p:par>
                                <p:cTn id="40" presetID="10" presetClass="entr" presetSubtype="0" fill="hold" grpId="0" nodeType="afterEffect">
                                  <p:stCondLst>
                                    <p:cond delay="0"/>
                                  </p:stCondLst>
                                  <p:childTnLst>
                                    <p:set>
                                      <p:cBhvr>
                                        <p:cTn id="41" dur="1" fill="hold">
                                          <p:stCondLst>
                                            <p:cond delay="0"/>
                                          </p:stCondLst>
                                        </p:cTn>
                                        <p:tgtEl>
                                          <p:spTgt spid="12292">
                                            <p:txEl>
                                              <p:pRg st="7" end="7"/>
                                            </p:txEl>
                                          </p:spTgt>
                                        </p:tgtEl>
                                        <p:attrNameLst>
                                          <p:attrName>style.visibility</p:attrName>
                                        </p:attrNameLst>
                                      </p:cBhvr>
                                      <p:to>
                                        <p:strVal val="visible"/>
                                      </p:to>
                                    </p:set>
                                    <p:animEffect transition="in" filter="fade">
                                      <p:cBhvr>
                                        <p:cTn id="42" dur="2000"/>
                                        <p:tgtEl>
                                          <p:spTgt spid="1229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utoUpdateAnimBg="0"/>
      <p:bldP spid="12292" grpId="0" build="p" bldLvl="2"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52400" y="762000"/>
            <a:ext cx="3505200" cy="4953000"/>
          </a:xfrm>
        </p:spPr>
        <p:txBody>
          <a:bodyPr/>
          <a:lstStyle/>
          <a:p>
            <a:pPr eaLnBrk="1" hangingPunct="1"/>
            <a:r>
              <a:rPr lang="en-US" altLang="en-US"/>
              <a:t>Roman Church Development</a:t>
            </a: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l="2538" t="5556" r="1433" b="21111"/>
          <a:stretch>
            <a:fillRect/>
          </a:stretch>
        </p:blipFill>
        <p:spPr bwMode="auto">
          <a:xfrm>
            <a:off x="3657600" y="838200"/>
            <a:ext cx="5105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2000"/>
                                        <p:tgtEl>
                                          <p:spTgt spid="13314"/>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13316"/>
                                        </p:tgtEl>
                                        <p:attrNameLst>
                                          <p:attrName>style.visibility</p:attrName>
                                        </p:attrNameLst>
                                      </p:cBhvr>
                                      <p:to>
                                        <p:strVal val="visible"/>
                                      </p:to>
                                    </p:set>
                                    <p:animEffect transition="in" filter="fade">
                                      <p:cBhvr>
                                        <p:cTn id="11" dur="20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495800" y="274638"/>
            <a:ext cx="4191000" cy="1143000"/>
          </a:xfrm>
        </p:spPr>
        <p:txBody>
          <a:bodyPr/>
          <a:lstStyle/>
          <a:p>
            <a:pPr eaLnBrk="1" hangingPunct="1"/>
            <a:r>
              <a:rPr lang="en-US" altLang="en-US"/>
              <a:t>Departures</a:t>
            </a:r>
          </a:p>
        </p:txBody>
      </p:sp>
      <p:sp>
        <p:nvSpPr>
          <p:cNvPr id="9219" name="Rectangle 3"/>
          <p:cNvSpPr>
            <a:spLocks noGrp="1" noChangeArrowheads="1"/>
          </p:cNvSpPr>
          <p:nvPr>
            <p:ph type="body" idx="1"/>
          </p:nvPr>
        </p:nvSpPr>
        <p:spPr>
          <a:xfrm>
            <a:off x="0" y="228600"/>
            <a:ext cx="4267200" cy="6629400"/>
          </a:xfrm>
        </p:spPr>
        <p:txBody>
          <a:bodyPr/>
          <a:lstStyle/>
          <a:p>
            <a:pPr eaLnBrk="1" hangingPunct="1">
              <a:lnSpc>
                <a:spcPct val="80000"/>
              </a:lnSpc>
            </a:pPr>
            <a:r>
              <a:rPr lang="en-US" altLang="en-US" sz="2600">
                <a:latin typeface="Tahoma" charset="0"/>
              </a:rPr>
              <a:t>175 A.D. – It Was Written That A Bishop Was Different From An Elder, One Bishop Over Elders</a:t>
            </a:r>
          </a:p>
          <a:p>
            <a:pPr eaLnBrk="1" hangingPunct="1">
              <a:lnSpc>
                <a:spcPct val="80000"/>
              </a:lnSpc>
            </a:pPr>
            <a:r>
              <a:rPr lang="en-US" altLang="en-US" sz="2600">
                <a:latin typeface="Tahoma" charset="0"/>
              </a:rPr>
              <a:t>250 A.D. – Development Of One Bishop Over Diocese</a:t>
            </a:r>
          </a:p>
          <a:p>
            <a:pPr eaLnBrk="1" hangingPunct="1">
              <a:lnSpc>
                <a:spcPct val="80000"/>
              </a:lnSpc>
            </a:pPr>
            <a:r>
              <a:rPr lang="en-US" altLang="en-US" sz="2600">
                <a:latin typeface="Tahoma" charset="0"/>
              </a:rPr>
              <a:t>606 A.D. – Boniface III – First Universal Head – Pope</a:t>
            </a:r>
          </a:p>
          <a:p>
            <a:pPr eaLnBrk="1" hangingPunct="1">
              <a:lnSpc>
                <a:spcPct val="80000"/>
              </a:lnSpc>
            </a:pPr>
            <a:r>
              <a:rPr lang="en-US" altLang="en-US" sz="2600">
                <a:latin typeface="Tahoma" charset="0"/>
              </a:rPr>
              <a:t>580 A.D. – Attempts To Add Instruments To Worship Were Rejected</a:t>
            </a:r>
          </a:p>
          <a:p>
            <a:pPr eaLnBrk="1" hangingPunct="1">
              <a:lnSpc>
                <a:spcPct val="80000"/>
              </a:lnSpc>
            </a:pPr>
            <a:r>
              <a:rPr lang="en-US" altLang="en-US" sz="2600">
                <a:latin typeface="Tahoma" charset="0"/>
              </a:rPr>
              <a:t>660 A.D. – Pope Vitalian Introduced Organs In The Church, but not generally used at that point in time.</a:t>
            </a:r>
          </a:p>
        </p:txBody>
      </p:sp>
      <p:grpSp>
        <p:nvGrpSpPr>
          <p:cNvPr id="2" name="Group 17"/>
          <p:cNvGrpSpPr>
            <a:grpSpLocks/>
          </p:cNvGrpSpPr>
          <p:nvPr/>
        </p:nvGrpSpPr>
        <p:grpSpPr bwMode="auto">
          <a:xfrm>
            <a:off x="4114800" y="1447800"/>
            <a:ext cx="4953000" cy="3581400"/>
            <a:chOff x="2448" y="1296"/>
            <a:chExt cx="3264" cy="2400"/>
          </a:xfrm>
        </p:grpSpPr>
        <p:sp>
          <p:nvSpPr>
            <p:cNvPr id="12293" name="Rectangle 5"/>
            <p:cNvSpPr>
              <a:spLocks noChangeArrowheads="1"/>
            </p:cNvSpPr>
            <p:nvPr/>
          </p:nvSpPr>
          <p:spPr bwMode="auto">
            <a:xfrm>
              <a:off x="3648" y="1296"/>
              <a:ext cx="624" cy="336"/>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2294" name="Text Box 6"/>
            <p:cNvSpPr txBox="1">
              <a:spLocks noChangeArrowheads="1"/>
            </p:cNvSpPr>
            <p:nvPr/>
          </p:nvSpPr>
          <p:spPr bwMode="auto">
            <a:xfrm>
              <a:off x="3668" y="1344"/>
              <a:ext cx="624"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b="1">
                  <a:solidFill>
                    <a:schemeClr val="bg1"/>
                  </a:solidFill>
                </a:rPr>
                <a:t>Pope</a:t>
              </a:r>
            </a:p>
          </p:txBody>
        </p:sp>
        <p:sp>
          <p:nvSpPr>
            <p:cNvPr id="12295" name="Rectangle 7"/>
            <p:cNvSpPr>
              <a:spLocks noChangeArrowheads="1"/>
            </p:cNvSpPr>
            <p:nvPr/>
          </p:nvSpPr>
          <p:spPr bwMode="auto">
            <a:xfrm>
              <a:off x="3408" y="1632"/>
              <a:ext cx="1200" cy="384"/>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2296" name="Text Box 8"/>
            <p:cNvSpPr txBox="1">
              <a:spLocks noChangeArrowheads="1"/>
            </p:cNvSpPr>
            <p:nvPr/>
          </p:nvSpPr>
          <p:spPr bwMode="auto">
            <a:xfrm>
              <a:off x="3380" y="1708"/>
              <a:ext cx="1248"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400" b="1">
                  <a:solidFill>
                    <a:schemeClr val="bg1"/>
                  </a:solidFill>
                </a:rPr>
                <a:t>Cardinals</a:t>
              </a:r>
            </a:p>
          </p:txBody>
        </p:sp>
        <p:sp>
          <p:nvSpPr>
            <p:cNvPr id="12297" name="Rectangle 9"/>
            <p:cNvSpPr>
              <a:spLocks noChangeArrowheads="1"/>
            </p:cNvSpPr>
            <p:nvPr/>
          </p:nvSpPr>
          <p:spPr bwMode="auto">
            <a:xfrm>
              <a:off x="3168" y="2016"/>
              <a:ext cx="1680" cy="384"/>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2298" name="Text Box 10"/>
            <p:cNvSpPr txBox="1">
              <a:spLocks noChangeArrowheads="1"/>
            </p:cNvSpPr>
            <p:nvPr/>
          </p:nvSpPr>
          <p:spPr bwMode="auto">
            <a:xfrm>
              <a:off x="3216" y="2064"/>
              <a:ext cx="1584"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400" b="1">
                  <a:solidFill>
                    <a:schemeClr val="bg1"/>
                  </a:solidFill>
                </a:rPr>
                <a:t>Archbishops</a:t>
              </a:r>
            </a:p>
          </p:txBody>
        </p:sp>
        <p:sp>
          <p:nvSpPr>
            <p:cNvPr id="12299" name="Rectangle 11"/>
            <p:cNvSpPr>
              <a:spLocks noChangeArrowheads="1"/>
            </p:cNvSpPr>
            <p:nvPr/>
          </p:nvSpPr>
          <p:spPr bwMode="auto">
            <a:xfrm>
              <a:off x="2928" y="2400"/>
              <a:ext cx="2208" cy="384"/>
            </a:xfrm>
            <a:prstGeom prst="rect">
              <a:avLst/>
            </a:prstGeom>
            <a:solidFill>
              <a:srgbClr val="993366"/>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2300" name="Text Box 12"/>
            <p:cNvSpPr txBox="1">
              <a:spLocks noChangeArrowheads="1"/>
            </p:cNvSpPr>
            <p:nvPr/>
          </p:nvSpPr>
          <p:spPr bwMode="auto">
            <a:xfrm>
              <a:off x="3072" y="2448"/>
              <a:ext cx="1920"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400" b="1">
                  <a:solidFill>
                    <a:schemeClr val="bg1"/>
                  </a:solidFill>
                </a:rPr>
                <a:t>Bishops</a:t>
              </a:r>
            </a:p>
          </p:txBody>
        </p:sp>
        <p:sp>
          <p:nvSpPr>
            <p:cNvPr id="12301" name="Rectangle 13"/>
            <p:cNvSpPr>
              <a:spLocks noChangeArrowheads="1"/>
            </p:cNvSpPr>
            <p:nvPr/>
          </p:nvSpPr>
          <p:spPr bwMode="auto">
            <a:xfrm>
              <a:off x="2688" y="2784"/>
              <a:ext cx="2784" cy="432"/>
            </a:xfrm>
            <a:prstGeom prst="rect">
              <a:avLst/>
            </a:prstGeom>
            <a:solidFill>
              <a:srgbClr val="1B7F5E"/>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2302" name="Text Box 14"/>
            <p:cNvSpPr txBox="1">
              <a:spLocks noChangeArrowheads="1"/>
            </p:cNvSpPr>
            <p:nvPr/>
          </p:nvSpPr>
          <p:spPr bwMode="auto">
            <a:xfrm>
              <a:off x="3072" y="2880"/>
              <a:ext cx="1968"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400" b="1">
                  <a:solidFill>
                    <a:schemeClr val="bg1"/>
                  </a:solidFill>
                </a:rPr>
                <a:t>Priests</a:t>
              </a:r>
            </a:p>
          </p:txBody>
        </p:sp>
        <p:sp>
          <p:nvSpPr>
            <p:cNvPr id="12303" name="Rectangle 15"/>
            <p:cNvSpPr>
              <a:spLocks noChangeArrowheads="1"/>
            </p:cNvSpPr>
            <p:nvPr/>
          </p:nvSpPr>
          <p:spPr bwMode="auto">
            <a:xfrm>
              <a:off x="2448" y="3216"/>
              <a:ext cx="3264" cy="480"/>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a:solidFill>
                    <a:schemeClr val="bg1"/>
                  </a:solidFill>
                </a:rPr>
                <a:t>Deacons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2000"/>
                                        <p:tgtEl>
                                          <p:spTgt spid="9218"/>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9219">
                                            <p:txEl>
                                              <p:pRg st="0" end="0"/>
                                            </p:txEl>
                                          </p:spTgt>
                                        </p:tgtEl>
                                        <p:attrNameLst>
                                          <p:attrName>style.visibility</p:attrName>
                                        </p:attrNameLst>
                                      </p:cBhvr>
                                      <p:to>
                                        <p:strVal val="visible"/>
                                      </p:to>
                                    </p:set>
                                    <p:animEffect transition="in" filter="fade">
                                      <p:cBhvr>
                                        <p:cTn id="15" dur="2000"/>
                                        <p:tgtEl>
                                          <p:spTgt spid="9219">
                                            <p:txEl>
                                              <p:pRg st="0" end="0"/>
                                            </p:txEl>
                                          </p:spTgt>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9219">
                                            <p:txEl>
                                              <p:pRg st="1" end="1"/>
                                            </p:txEl>
                                          </p:spTgt>
                                        </p:tgtEl>
                                        <p:attrNameLst>
                                          <p:attrName>style.visibility</p:attrName>
                                        </p:attrNameLst>
                                      </p:cBhvr>
                                      <p:to>
                                        <p:strVal val="visible"/>
                                      </p:to>
                                    </p:set>
                                    <p:animEffect transition="in" filter="fade">
                                      <p:cBhvr>
                                        <p:cTn id="19" dur="2000"/>
                                        <p:tgtEl>
                                          <p:spTgt spid="9219">
                                            <p:txEl>
                                              <p:pRg st="1" end="1"/>
                                            </p:txEl>
                                          </p:spTgt>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9219">
                                            <p:txEl>
                                              <p:pRg st="2" end="2"/>
                                            </p:txEl>
                                          </p:spTgt>
                                        </p:tgtEl>
                                        <p:attrNameLst>
                                          <p:attrName>style.visibility</p:attrName>
                                        </p:attrNameLst>
                                      </p:cBhvr>
                                      <p:to>
                                        <p:strVal val="visible"/>
                                      </p:to>
                                    </p:set>
                                    <p:animEffect transition="in" filter="fade">
                                      <p:cBhvr>
                                        <p:cTn id="23" dur="2000"/>
                                        <p:tgtEl>
                                          <p:spTgt spid="9219">
                                            <p:txEl>
                                              <p:pRg st="2" end="2"/>
                                            </p:txEl>
                                          </p:spTgt>
                                        </p:tgtEl>
                                      </p:cBhvr>
                                    </p:animEffect>
                                  </p:childTnLst>
                                </p:cTn>
                              </p:par>
                            </p:childTnLst>
                          </p:cTn>
                        </p:par>
                        <p:par>
                          <p:cTn id="24" fill="hold" nodeType="afterGroup">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9219">
                                            <p:txEl>
                                              <p:pRg st="3" end="3"/>
                                            </p:txEl>
                                          </p:spTgt>
                                        </p:tgtEl>
                                        <p:attrNameLst>
                                          <p:attrName>style.visibility</p:attrName>
                                        </p:attrNameLst>
                                      </p:cBhvr>
                                      <p:to>
                                        <p:strVal val="visible"/>
                                      </p:to>
                                    </p:set>
                                    <p:animEffect transition="in" filter="fade">
                                      <p:cBhvr>
                                        <p:cTn id="27" dur="2000"/>
                                        <p:tgtEl>
                                          <p:spTgt spid="9219">
                                            <p:txEl>
                                              <p:pRg st="3" end="3"/>
                                            </p:txEl>
                                          </p:spTgt>
                                        </p:tgtEl>
                                      </p:cBhvr>
                                    </p:animEffect>
                                  </p:childTnLst>
                                </p:cTn>
                              </p:par>
                            </p:childTnLst>
                          </p:cTn>
                        </p:par>
                        <p:par>
                          <p:cTn id="28" fill="hold" nodeType="afterGroup">
                            <p:stCondLst>
                              <p:cond delay="12000"/>
                            </p:stCondLst>
                            <p:childTnLst>
                              <p:par>
                                <p:cTn id="29" presetID="10" presetClass="entr" presetSubtype="0" fill="hold" grpId="0" nodeType="afterEffect">
                                  <p:stCondLst>
                                    <p:cond delay="0"/>
                                  </p:stCondLst>
                                  <p:childTnLst>
                                    <p:set>
                                      <p:cBhvr>
                                        <p:cTn id="30" dur="1" fill="hold">
                                          <p:stCondLst>
                                            <p:cond delay="0"/>
                                          </p:stCondLst>
                                        </p:cTn>
                                        <p:tgtEl>
                                          <p:spTgt spid="9219">
                                            <p:txEl>
                                              <p:pRg st="4" end="4"/>
                                            </p:txEl>
                                          </p:spTgt>
                                        </p:tgtEl>
                                        <p:attrNameLst>
                                          <p:attrName>style.visibility</p:attrName>
                                        </p:attrNameLst>
                                      </p:cBhvr>
                                      <p:to>
                                        <p:strVal val="visible"/>
                                      </p:to>
                                    </p:set>
                                    <p:animEffect transition="in" filter="fade">
                                      <p:cBhvr>
                                        <p:cTn id="31" dur="2000"/>
                                        <p:tgtEl>
                                          <p:spTgt spid="92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219"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a:latin typeface="Tahoma" charset="0"/>
              </a:rPr>
              <a:t>After 1000 A.D. – Dark Ages</a:t>
            </a:r>
          </a:p>
        </p:txBody>
      </p:sp>
      <p:sp>
        <p:nvSpPr>
          <p:cNvPr id="15363" name="Rectangle 3"/>
          <p:cNvSpPr>
            <a:spLocks noGrp="1" noChangeArrowheads="1"/>
          </p:cNvSpPr>
          <p:nvPr>
            <p:ph type="body" idx="1"/>
          </p:nvPr>
        </p:nvSpPr>
        <p:spPr>
          <a:xfrm>
            <a:off x="762000" y="1752600"/>
            <a:ext cx="8077200" cy="4876800"/>
          </a:xfrm>
        </p:spPr>
        <p:txBody>
          <a:bodyPr/>
          <a:lstStyle/>
          <a:p>
            <a:pPr eaLnBrk="1" hangingPunct="1">
              <a:lnSpc>
                <a:spcPct val="90000"/>
              </a:lnSpc>
            </a:pPr>
            <a:r>
              <a:rPr lang="en-US" altLang="en-US" sz="2800">
                <a:latin typeface="Tahoma" charset="0"/>
              </a:rPr>
              <a:t>By 1100 – Papal Customs, e.g. Holy Water Introduced</a:t>
            </a:r>
          </a:p>
          <a:p>
            <a:pPr eaLnBrk="1" hangingPunct="1">
              <a:lnSpc>
                <a:spcPct val="90000"/>
              </a:lnSpc>
            </a:pPr>
            <a:r>
              <a:rPr lang="en-US" altLang="en-US" sz="2800">
                <a:latin typeface="Tahoma" charset="0"/>
              </a:rPr>
              <a:t>By 1200 – Baptism By Sprinkling</a:t>
            </a:r>
          </a:p>
          <a:p>
            <a:pPr lvl="1" eaLnBrk="1" hangingPunct="1">
              <a:lnSpc>
                <a:spcPct val="90000"/>
              </a:lnSpc>
            </a:pPr>
            <a:r>
              <a:rPr lang="en-US" altLang="en-US" sz="2400">
                <a:latin typeface="Tahoma" charset="0"/>
              </a:rPr>
              <a:t>A Few Years Later, Sprinkling Dead Infants</a:t>
            </a:r>
          </a:p>
          <a:p>
            <a:pPr lvl="1" eaLnBrk="1" hangingPunct="1">
              <a:lnSpc>
                <a:spcPct val="90000"/>
              </a:lnSpc>
            </a:pPr>
            <a:r>
              <a:rPr lang="en-US" altLang="en-US" sz="2400">
                <a:latin typeface="Tahoma" charset="0"/>
              </a:rPr>
              <a:t>A Few Years Later, Prayer Thru Mary</a:t>
            </a:r>
          </a:p>
          <a:p>
            <a:pPr lvl="2" eaLnBrk="1" hangingPunct="1">
              <a:lnSpc>
                <a:spcPct val="90000"/>
              </a:lnSpc>
            </a:pPr>
            <a:r>
              <a:rPr lang="en-US" altLang="en-US">
                <a:latin typeface="Tahoma" charset="0"/>
              </a:rPr>
              <a:t>She Was Deified In 1967</a:t>
            </a:r>
          </a:p>
          <a:p>
            <a:pPr eaLnBrk="1" hangingPunct="1">
              <a:lnSpc>
                <a:spcPct val="90000"/>
              </a:lnSpc>
            </a:pPr>
            <a:r>
              <a:rPr lang="en-US" altLang="en-US" sz="2800">
                <a:latin typeface="Tahoma" charset="0"/>
              </a:rPr>
              <a:t>1290 A.D. – Marinus Sanutus Added Wind Organs Into Churches, </a:t>
            </a:r>
            <a:br>
              <a:rPr lang="en-US" altLang="en-US" sz="2800">
                <a:latin typeface="Tahoma" charset="0"/>
              </a:rPr>
            </a:br>
            <a:r>
              <a:rPr lang="en-US" altLang="en-US" sz="2800">
                <a:latin typeface="Tahoma" charset="0"/>
              </a:rPr>
              <a:t>		</a:t>
            </a:r>
            <a:r>
              <a:rPr lang="en-US" altLang="en-US" sz="2000">
                <a:latin typeface="Tahoma" charset="0"/>
              </a:rPr>
              <a:t>— McClintock &amp; Strong vol. 8, p.739</a:t>
            </a:r>
          </a:p>
          <a:p>
            <a:pPr eaLnBrk="1" hangingPunct="1">
              <a:lnSpc>
                <a:spcPct val="90000"/>
              </a:lnSpc>
            </a:pPr>
            <a:r>
              <a:rPr lang="en-US" altLang="en-US" sz="2800">
                <a:latin typeface="Tahoma" charset="0"/>
              </a:rPr>
              <a:t>Only Clergy Had The Bible, No Personal Interpretation Allowed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2000"/>
                                        <p:tgtEl>
                                          <p:spTgt spid="1536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5363">
                                            <p:txEl>
                                              <p:pRg st="0" end="0"/>
                                            </p:txEl>
                                          </p:spTgt>
                                        </p:tgtEl>
                                        <p:attrNameLst>
                                          <p:attrName>style.visibility</p:attrName>
                                        </p:attrNameLst>
                                      </p:cBhvr>
                                      <p:to>
                                        <p:strVal val="visible"/>
                                      </p:to>
                                    </p:set>
                                    <p:animEffect transition="in" filter="fade">
                                      <p:cBhvr>
                                        <p:cTn id="11" dur="2000"/>
                                        <p:tgtEl>
                                          <p:spTgt spid="15363">
                                            <p:txEl>
                                              <p:pRg st="0" end="0"/>
                                            </p:txEl>
                                          </p:spTgt>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5363">
                                            <p:txEl>
                                              <p:pRg st="1" end="1"/>
                                            </p:txEl>
                                          </p:spTgt>
                                        </p:tgtEl>
                                        <p:attrNameLst>
                                          <p:attrName>style.visibility</p:attrName>
                                        </p:attrNameLst>
                                      </p:cBhvr>
                                      <p:to>
                                        <p:strVal val="visible"/>
                                      </p:to>
                                    </p:set>
                                    <p:animEffect transition="in" filter="fade">
                                      <p:cBhvr>
                                        <p:cTn id="15" dur="2000"/>
                                        <p:tgtEl>
                                          <p:spTgt spid="15363">
                                            <p:txEl>
                                              <p:pRg st="1" end="1"/>
                                            </p:txEl>
                                          </p:spTgt>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animEffect transition="in" filter="fade">
                                      <p:cBhvr>
                                        <p:cTn id="19" dur="2000"/>
                                        <p:tgtEl>
                                          <p:spTgt spid="15363">
                                            <p:txEl>
                                              <p:pRg st="2" end="2"/>
                                            </p:txEl>
                                          </p:spTgt>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15363">
                                            <p:txEl>
                                              <p:pRg st="3" end="3"/>
                                            </p:txEl>
                                          </p:spTgt>
                                        </p:tgtEl>
                                        <p:attrNameLst>
                                          <p:attrName>style.visibility</p:attrName>
                                        </p:attrNameLst>
                                      </p:cBhvr>
                                      <p:to>
                                        <p:strVal val="visible"/>
                                      </p:to>
                                    </p:set>
                                    <p:animEffect transition="in" filter="fade">
                                      <p:cBhvr>
                                        <p:cTn id="23" dur="2000"/>
                                        <p:tgtEl>
                                          <p:spTgt spid="15363">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363">
                                            <p:txEl>
                                              <p:pRg st="4" end="4"/>
                                            </p:txEl>
                                          </p:spTgt>
                                        </p:tgtEl>
                                        <p:attrNameLst>
                                          <p:attrName>style.visibility</p:attrName>
                                        </p:attrNameLst>
                                      </p:cBhvr>
                                      <p:to>
                                        <p:strVal val="visible"/>
                                      </p:to>
                                    </p:set>
                                    <p:animEffect transition="in" filter="fade">
                                      <p:cBhvr>
                                        <p:cTn id="26" dur="2000"/>
                                        <p:tgtEl>
                                          <p:spTgt spid="15363">
                                            <p:txEl>
                                              <p:pRg st="4" end="4"/>
                                            </p:txEl>
                                          </p:spTgt>
                                        </p:tgtEl>
                                      </p:cBhvr>
                                    </p:animEffect>
                                  </p:childTnLst>
                                </p:cTn>
                              </p:par>
                            </p:childTnLst>
                          </p:cTn>
                        </p:par>
                        <p:par>
                          <p:cTn id="27" fill="hold" nodeType="afterGroup">
                            <p:stCondLst>
                              <p:cond delay="10000"/>
                            </p:stCondLst>
                            <p:childTnLst>
                              <p:par>
                                <p:cTn id="28" presetID="10" presetClass="entr" presetSubtype="0" fill="hold" grpId="0" nodeType="afterEffect">
                                  <p:stCondLst>
                                    <p:cond delay="0"/>
                                  </p:stCondLst>
                                  <p:childTnLst>
                                    <p:set>
                                      <p:cBhvr>
                                        <p:cTn id="29" dur="1" fill="hold">
                                          <p:stCondLst>
                                            <p:cond delay="0"/>
                                          </p:stCondLst>
                                        </p:cTn>
                                        <p:tgtEl>
                                          <p:spTgt spid="15363">
                                            <p:txEl>
                                              <p:pRg st="5" end="5"/>
                                            </p:txEl>
                                          </p:spTgt>
                                        </p:tgtEl>
                                        <p:attrNameLst>
                                          <p:attrName>style.visibility</p:attrName>
                                        </p:attrNameLst>
                                      </p:cBhvr>
                                      <p:to>
                                        <p:strVal val="visible"/>
                                      </p:to>
                                    </p:set>
                                    <p:animEffect transition="in" filter="fade">
                                      <p:cBhvr>
                                        <p:cTn id="30" dur="2000"/>
                                        <p:tgtEl>
                                          <p:spTgt spid="15363">
                                            <p:txEl>
                                              <p:pRg st="5" end="5"/>
                                            </p:txEl>
                                          </p:spTgt>
                                        </p:tgtEl>
                                      </p:cBhvr>
                                    </p:animEffect>
                                  </p:childTnLst>
                                </p:cTn>
                              </p:par>
                            </p:childTnLst>
                          </p:cTn>
                        </p:par>
                        <p:par>
                          <p:cTn id="31" fill="hold" nodeType="afterGroup">
                            <p:stCondLst>
                              <p:cond delay="12000"/>
                            </p:stCondLst>
                            <p:childTnLst>
                              <p:par>
                                <p:cTn id="32" presetID="10" presetClass="entr" presetSubtype="0" fill="hold" grpId="0" nodeType="afterEffect">
                                  <p:stCondLst>
                                    <p:cond delay="0"/>
                                  </p:stCondLst>
                                  <p:childTnLst>
                                    <p:set>
                                      <p:cBhvr>
                                        <p:cTn id="33" dur="1" fill="hold">
                                          <p:stCondLst>
                                            <p:cond delay="0"/>
                                          </p:stCondLst>
                                        </p:cTn>
                                        <p:tgtEl>
                                          <p:spTgt spid="15363">
                                            <p:txEl>
                                              <p:pRg st="6" end="6"/>
                                            </p:txEl>
                                          </p:spTgt>
                                        </p:tgtEl>
                                        <p:attrNameLst>
                                          <p:attrName>style.visibility</p:attrName>
                                        </p:attrNameLst>
                                      </p:cBhvr>
                                      <p:to>
                                        <p:strVal val="visible"/>
                                      </p:to>
                                    </p:set>
                                    <p:animEffect transition="in" filter="fade">
                                      <p:cBhvr>
                                        <p:cTn id="34" dur="2000"/>
                                        <p:tgtEl>
                                          <p:spTgt spid="1536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utoUpdateAnimBg="0"/>
      <p:bldP spid="15363" grpId="0" build="p" bldLvl="2"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33400" y="304800"/>
            <a:ext cx="7924800" cy="1447800"/>
          </a:xfrm>
        </p:spPr>
        <p:txBody>
          <a:bodyPr/>
          <a:lstStyle/>
          <a:p>
            <a:pPr eaLnBrk="1" hangingPunct="1"/>
            <a:r>
              <a:rPr lang="en-US" altLang="en-US">
                <a:latin typeface="Tahoma" charset="0"/>
              </a:rPr>
              <a:t>The Johannes Gutenberg Printing Press - 1454</a:t>
            </a:r>
          </a:p>
        </p:txBody>
      </p:sp>
      <p:graphicFrame>
        <p:nvGraphicFramePr>
          <p:cNvPr id="16387" name="Object 3"/>
          <p:cNvGraphicFramePr>
            <a:graphicFrameLocks noChangeAspect="1"/>
          </p:cNvGraphicFramePr>
          <p:nvPr/>
        </p:nvGraphicFramePr>
        <p:xfrm>
          <a:off x="80963" y="1828800"/>
          <a:ext cx="3424237" cy="4286250"/>
        </p:xfrm>
        <a:graphic>
          <a:graphicData uri="http://schemas.openxmlformats.org/presentationml/2006/ole">
            <mc:AlternateContent xmlns:mc="http://schemas.openxmlformats.org/markup-compatibility/2006">
              <mc:Choice xmlns:v="urn:schemas-microsoft-com:vml" Requires="v">
                <p:oleObj spid="_x0000_s2056" name="Photo Editor Photo" r:id="rId3" imgW="4761905" imgH="5961905" progId="">
                  <p:embed/>
                </p:oleObj>
              </mc:Choice>
              <mc:Fallback>
                <p:oleObj name="Photo Editor Photo" r:id="rId3" imgW="4761905" imgH="5961905"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3" y="1828800"/>
                        <a:ext cx="3424237"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388" name="Object 4"/>
          <p:cNvGraphicFramePr>
            <a:graphicFrameLocks noChangeAspect="1"/>
          </p:cNvGraphicFramePr>
          <p:nvPr/>
        </p:nvGraphicFramePr>
        <p:xfrm>
          <a:off x="5462588" y="1828800"/>
          <a:ext cx="3443287" cy="3886200"/>
        </p:xfrm>
        <a:graphic>
          <a:graphicData uri="http://schemas.openxmlformats.org/presentationml/2006/ole">
            <mc:AlternateContent xmlns:mc="http://schemas.openxmlformats.org/markup-compatibility/2006">
              <mc:Choice xmlns:v="urn:schemas-microsoft-com:vml" Requires="v">
                <p:oleObj spid="_x0000_s2057" name="Photo Editor Photo" r:id="rId5" imgW="7876190" imgH="8888066" progId="">
                  <p:embed/>
                </p:oleObj>
              </mc:Choice>
              <mc:Fallback>
                <p:oleObj name="Photo Editor Photo" r:id="rId5" imgW="7876190" imgH="8888066" progId="">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2588" y="1828800"/>
                        <a:ext cx="3443287"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6389" name="Text Box 5"/>
          <p:cNvSpPr txBox="1">
            <a:spLocks noChangeArrowheads="1"/>
          </p:cNvSpPr>
          <p:nvPr/>
        </p:nvSpPr>
        <p:spPr bwMode="auto">
          <a:xfrm>
            <a:off x="3505200" y="1992313"/>
            <a:ext cx="1828800" cy="417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3838" indent="-223838"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Bef>
                <a:spcPct val="20000"/>
              </a:spcBef>
              <a:buFontTx/>
              <a:buChar char="•"/>
            </a:pPr>
            <a:r>
              <a:rPr lang="en-US" altLang="en-US" sz="2600">
                <a:latin typeface="Tahoma" charset="0"/>
              </a:rPr>
              <a:t>Arguably History’s Greatest Invention</a:t>
            </a:r>
          </a:p>
          <a:p>
            <a:pPr eaLnBrk="1" hangingPunct="1">
              <a:lnSpc>
                <a:spcPct val="90000"/>
              </a:lnSpc>
              <a:spcBef>
                <a:spcPct val="20000"/>
              </a:spcBef>
              <a:buFontTx/>
              <a:buChar char="•"/>
            </a:pPr>
            <a:r>
              <a:rPr lang="en-US" altLang="en-US" sz="2600">
                <a:latin typeface="Tahoma" charset="0"/>
              </a:rPr>
              <a:t>Produced </a:t>
            </a:r>
            <a:br>
              <a:rPr lang="en-US" altLang="en-US" sz="2600">
                <a:latin typeface="Tahoma" charset="0"/>
              </a:rPr>
            </a:br>
            <a:r>
              <a:rPr lang="en-US" altLang="en-US" sz="2600">
                <a:latin typeface="Tahoma" charset="0"/>
              </a:rPr>
              <a:t>In Mainz, Germany</a:t>
            </a:r>
          </a:p>
          <a:p>
            <a:pPr eaLnBrk="1" hangingPunct="1">
              <a:lnSpc>
                <a:spcPct val="90000"/>
              </a:lnSpc>
              <a:spcBef>
                <a:spcPct val="20000"/>
              </a:spcBef>
              <a:buFontTx/>
              <a:buChar char="•"/>
            </a:pPr>
            <a:r>
              <a:rPr lang="en-US" altLang="en-US" sz="2600">
                <a:latin typeface="Tahoma" charset="0"/>
              </a:rPr>
              <a:t>First </a:t>
            </a:r>
            <a:br>
              <a:rPr lang="en-US" altLang="en-US" sz="2600">
                <a:latin typeface="Tahoma" charset="0"/>
              </a:rPr>
            </a:br>
            <a:r>
              <a:rPr lang="en-US" altLang="en-US" sz="2600">
                <a:latin typeface="Tahoma" charset="0"/>
              </a:rPr>
              <a:t>Produced Book:    The Bible</a:t>
            </a:r>
            <a:endParaRPr lang="en-US" altLang="en-US" sz="2600">
              <a:latin typeface="Times New Roma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2000"/>
                                        <p:tgtEl>
                                          <p:spTgt spid="16386"/>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16387"/>
                                        </p:tgtEl>
                                        <p:attrNameLst>
                                          <p:attrName>style.visibility</p:attrName>
                                        </p:attrNameLst>
                                      </p:cBhvr>
                                      <p:to>
                                        <p:strVal val="visible"/>
                                      </p:to>
                                    </p:set>
                                    <p:animEffect transition="in" filter="fade">
                                      <p:cBhvr>
                                        <p:cTn id="11" dur="2000"/>
                                        <p:tgtEl>
                                          <p:spTgt spid="16387"/>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16388"/>
                                        </p:tgtEl>
                                        <p:attrNameLst>
                                          <p:attrName>style.visibility</p:attrName>
                                        </p:attrNameLst>
                                      </p:cBhvr>
                                      <p:to>
                                        <p:strVal val="visible"/>
                                      </p:to>
                                    </p:set>
                                    <p:animEffect transition="in" filter="fade">
                                      <p:cBhvr>
                                        <p:cTn id="15" dur="2000"/>
                                        <p:tgtEl>
                                          <p:spTgt spid="16388"/>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6389"/>
                                        </p:tgtEl>
                                        <p:attrNameLst>
                                          <p:attrName>style.visibility</p:attrName>
                                        </p:attrNameLst>
                                      </p:cBhvr>
                                      <p:to>
                                        <p:strVal val="visible"/>
                                      </p:to>
                                    </p:set>
                                    <p:animEffect transition="in" filter="fade">
                                      <p:cBhvr>
                                        <p:cTn id="19" dur="20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16389"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TotalTime>
  <Words>1070</Words>
  <Application>Microsoft Macintosh PowerPoint</Application>
  <PresentationFormat>On-screen Show (4:3)</PresentationFormat>
  <Paragraphs>120</Paragraphs>
  <Slides>24</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24</vt:i4>
      </vt:variant>
    </vt:vector>
  </HeadingPairs>
  <TitlesOfParts>
    <vt:vector size="32" baseType="lpstr">
      <vt:lpstr>Arial</vt:lpstr>
      <vt:lpstr>Tahoma</vt:lpstr>
      <vt:lpstr>Wingdings</vt:lpstr>
      <vt:lpstr>Times New Roman</vt:lpstr>
      <vt:lpstr>GothicE</vt:lpstr>
      <vt:lpstr>Default Design</vt:lpstr>
      <vt:lpstr>Photo Editor Photo</vt:lpstr>
      <vt:lpstr>Image</vt:lpstr>
      <vt:lpstr>Restoration: A Historical Perspective</vt:lpstr>
      <vt:lpstr>PowerPoint Presentation</vt:lpstr>
      <vt:lpstr>PowerPoint Presentation</vt:lpstr>
      <vt:lpstr>On The 1st Day Of Pentecost</vt:lpstr>
      <vt:lpstr>PowerPoint Presentation</vt:lpstr>
      <vt:lpstr>Roman Church Development</vt:lpstr>
      <vt:lpstr>Departures</vt:lpstr>
      <vt:lpstr>After 1000 A.D. – Dark Ages</vt:lpstr>
      <vt:lpstr>The Johannes Gutenberg Printing Press - 1454</vt:lpstr>
      <vt:lpstr>The Age Of Enlightenment &amp; The Reformation</vt:lpstr>
      <vt:lpstr>Tottlebank Church</vt:lpstr>
      <vt:lpstr>John Glas 1695-1773</vt:lpstr>
      <vt:lpstr>Robert &amp; James Haldane</vt:lpstr>
      <vt:lpstr>Kirkby Church of Christ</vt:lpstr>
      <vt:lpstr>Movements Independent Of  Stone &amp; Campbell  Part II</vt:lpstr>
      <vt:lpstr>The Work And Influence Of Barton W. Stone</vt:lpstr>
      <vt:lpstr>The Influence Of Thomas &amp; Alexander Campbell</vt:lpstr>
      <vt:lpstr>Alexander Campbell 1788-1866</vt:lpstr>
      <vt:lpstr>Coming Together Of A Movement   </vt:lpstr>
      <vt:lpstr>The Printing Press  Contributed To Union</vt:lpstr>
      <vt:lpstr>Christian  Education</vt:lpstr>
      <vt:lpstr>Divisions:  1860 Addition Of The Instrument</vt:lpstr>
      <vt:lpstr>Other Things  Contributing To Division</vt:lpstr>
      <vt:lpstr>Splintering Continues In The  20th Century</vt:lpstr>
    </vt:vector>
  </TitlesOfParts>
  <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Restoration: A Historical Perspective</dc:title>
  <dc:creator>Scott Harp</dc:creator>
  <cp:lastModifiedBy>Scott Harp</cp:lastModifiedBy>
  <cp:revision>10</cp:revision>
  <dcterms:created xsi:type="dcterms:W3CDTF">2007-09-22T23:56:16Z</dcterms:created>
  <dcterms:modified xsi:type="dcterms:W3CDTF">2018-01-15T14:15:29Z</dcterms:modified>
</cp:coreProperties>
</file>